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72" r:id="rId11"/>
    <p:sldId id="273" r:id="rId12"/>
    <p:sldId id="265" r:id="rId13"/>
    <p:sldId id="266" r:id="rId14"/>
    <p:sldId id="267" r:id="rId15"/>
    <p:sldId id="268" r:id="rId16"/>
    <p:sldId id="269" r:id="rId17"/>
    <p:sldId id="274" r:id="rId18"/>
    <p:sldId id="275" r:id="rId19"/>
    <p:sldId id="276" r:id="rId20"/>
    <p:sldId id="280" r:id="rId21"/>
    <p:sldId id="277" r:id="rId22"/>
    <p:sldId id="279" r:id="rId23"/>
    <p:sldId id="278" r:id="rId24"/>
    <p:sldId id="270" r:id="rId25"/>
    <p:sldId id="271" r:id="rId26"/>
  </p:sldIdLst>
  <p:sldSz cx="9144000" cy="5143500" type="screen16x9"/>
  <p:notesSz cx="6858000" cy="9144000"/>
  <p:embeddedFontLst>
    <p:embeddedFont>
      <p:font typeface="Roboto" panose="02000000000000000000" pitchFamily="2" charset="0"/>
      <p:regular r:id="rId28"/>
      <p:bold r:id="rId29"/>
      <p:italic r:id="rId30"/>
      <p:boldItalic r:id="rId31"/>
    </p:embeddedFont>
    <p:embeddedFont>
      <p:font typeface="Roboto Slab" pitchFamily="2" charset="0"/>
      <p:regular r:id="rId32"/>
      <p:bold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715" autoAdjust="0"/>
  </p:normalViewPr>
  <p:slideViewPr>
    <p:cSldViewPr snapToGrid="0">
      <p:cViewPr varScale="1">
        <p:scale>
          <a:sx n="122" d="100"/>
          <a:sy n="122" d="100"/>
        </p:scale>
        <p:origin x="760" y="8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B088B4F1-13FC-B4FE-610C-2C32576D4BBB}"/>
            </a:ext>
          </a:extLst>
        </p:cNvPr>
        <p:cNvGrpSpPr/>
        <p:nvPr/>
      </p:nvGrpSpPr>
      <p:grpSpPr>
        <a:xfrm>
          <a:off x="0" y="0"/>
          <a:ext cx="0" cy="0"/>
          <a:chOff x="0" y="0"/>
          <a:chExt cx="0" cy="0"/>
        </a:xfrm>
      </p:grpSpPr>
      <p:sp>
        <p:nvSpPr>
          <p:cNvPr id="104" name="Google Shape;104;g3b5ae6baf17_0_155:notes">
            <a:extLst>
              <a:ext uri="{FF2B5EF4-FFF2-40B4-BE49-F238E27FC236}">
                <a16:creationId xmlns:a16="http://schemas.microsoft.com/office/drawing/2014/main" id="{3351F45E-EB46-BA83-14CC-E299CBDB43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3b5ae6baf17_0_155:notes">
            <a:extLst>
              <a:ext uri="{FF2B5EF4-FFF2-40B4-BE49-F238E27FC236}">
                <a16:creationId xmlns:a16="http://schemas.microsoft.com/office/drawing/2014/main" id="{85558C2D-831A-6621-DC5B-72D71B24CC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83267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A7AFB63B-8FD3-BCB8-C2E3-8980D8B595EE}"/>
            </a:ext>
          </a:extLst>
        </p:cNvPr>
        <p:cNvGrpSpPr/>
        <p:nvPr/>
      </p:nvGrpSpPr>
      <p:grpSpPr>
        <a:xfrm>
          <a:off x="0" y="0"/>
          <a:ext cx="0" cy="0"/>
          <a:chOff x="0" y="0"/>
          <a:chExt cx="0" cy="0"/>
        </a:xfrm>
      </p:grpSpPr>
      <p:sp>
        <p:nvSpPr>
          <p:cNvPr id="104" name="Google Shape;104;g3b5ae6baf17_0_155:notes">
            <a:extLst>
              <a:ext uri="{FF2B5EF4-FFF2-40B4-BE49-F238E27FC236}">
                <a16:creationId xmlns:a16="http://schemas.microsoft.com/office/drawing/2014/main" id="{CA156137-B3F6-7DB9-B4E4-D1389EA51F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3b5ae6baf17_0_155:notes">
            <a:extLst>
              <a:ext uri="{FF2B5EF4-FFF2-40B4-BE49-F238E27FC236}">
                <a16:creationId xmlns:a16="http://schemas.microsoft.com/office/drawing/2014/main" id="{6FB4A369-C113-AD50-9078-8CB617E4E2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638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b5ae6baf17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3b5ae6baf17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b5ae6baf17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b5ae6baf17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b5ae6baf17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b5ae6baf17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b5ae6baf17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b5ae6baf17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b5ae6baf17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3b5ae6baf17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the data section, I focused on the specific requirements listed in our proposal: the system needs to be 'Private' and 'Managed.' Since we are dealing with students, privacy is our biggest priority. I designed the database structure to be strictly separated. We store usernames and game statistics like accuracy and flags captured, but we deliberately do not store personal data like real names or student IDs. This minimizes risk.</a:t>
            </a:r>
          </a:p>
          <a:p>
            <a:r>
              <a:rPr lang="en-US" dirty="0"/>
              <a:t>We also ensured the system is 'Managed.' This means we implemented what are called CRUD operations—Create, Read, Update, Delete. This allows our client, Rory, to manage users and view student progress on his own, without needing to call us developers every time he wants to see a score.“</a:t>
            </a:r>
            <a:endParaRPr lang="en-GB" dirty="0"/>
          </a:p>
          <a:p>
            <a:r>
              <a:rPr lang="en-GB" dirty="0"/>
              <a:t>We have used CRUD operations for our two previous assignment as well which helps us with the development of this.</a:t>
            </a:r>
            <a:endParaRPr lang="en-US" dirty="0"/>
          </a:p>
        </p:txBody>
      </p:sp>
    </p:spTree>
    <p:extLst>
      <p:ext uri="{BB962C8B-B14F-4D97-AF65-F5344CB8AC3E}">
        <p14:creationId xmlns:p14="http://schemas.microsoft.com/office/powerpoint/2010/main" val="29253977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the security lead, my main goal was meeting the 'Secure' requirement outlined in the brief. Because our target audience is minors aged 14 to 16, we have a responsibility to ensure the application is 'sandboxed' so it cannot threaten a school's internal network.</a:t>
            </a:r>
          </a:p>
          <a:p>
            <a:r>
              <a:rPr lang="en-US" dirty="0"/>
              <a:t>For hosting, we have a two-stage plan. Right now, during development, we are planning to host on University of Plymouth servers once the initial prototype is finished on the second of February where it'll work for one user. This keeps our testing environment safe. </a:t>
            </a:r>
          </a:p>
          <a:p>
            <a:r>
              <a:rPr lang="en-US" dirty="0"/>
              <a:t>However, for the final product, we plan to migrate to AWS. This hits two requirements from our proposal: it makes the game 'Available' anywhere without a VPN, and it fits our 'Budget' requirement because we can utilize the AWS free tier to keep costs at zero.</a:t>
            </a:r>
          </a:p>
          <a:p>
            <a:endParaRPr lang="en-GB" dirty="0"/>
          </a:p>
        </p:txBody>
      </p:sp>
    </p:spTree>
    <p:extLst>
      <p:ext uri="{BB962C8B-B14F-4D97-AF65-F5344CB8AC3E}">
        <p14:creationId xmlns:p14="http://schemas.microsoft.com/office/powerpoint/2010/main" val="9750699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the logic implementation, I focused on a specific gameplay requirement from our proposal: the need to 'apply penalties to the opposing team' or 'send difficult scenarios' to slow them down. To solve this, I designed the 'Cyber Worm' game.</a:t>
            </a:r>
          </a:p>
          <a:p>
            <a:r>
              <a:rPr lang="en-US" dirty="0"/>
              <a:t>Since Marc is handling the Unity engine and physics, I didn't want to waste time building features that might break the build. Instead, I created a rapid prototype using HTML and JavaScript first. This allowed me to write and test the specific code for how the worm grows and, more importantly, how it accesses the database to damage the enemy team's score.</a:t>
            </a:r>
          </a:p>
          <a:p>
            <a:r>
              <a:rPr lang="en-US" dirty="0"/>
              <a:t>By proving this logic worked in a web prototype first, it provided a clear outline for the team going forward. We knew the </a:t>
            </a:r>
            <a:r>
              <a:rPr lang="en-US" dirty="0" err="1"/>
              <a:t>maths</a:t>
            </a:r>
            <a:r>
              <a:rPr lang="en-US" dirty="0"/>
              <a:t> for deducting points was solid, making the final integration into the main Unity project much easier.“</a:t>
            </a:r>
          </a:p>
          <a:p>
            <a:r>
              <a:rPr lang="en-US" dirty="0"/>
              <a:t>This is currently in progress in unity up to date with our current timeline.</a:t>
            </a:r>
          </a:p>
          <a:p>
            <a:endParaRPr lang="en-GB" dirty="0"/>
          </a:p>
        </p:txBody>
      </p:sp>
    </p:spTree>
    <p:extLst>
      <p:ext uri="{BB962C8B-B14F-4D97-AF65-F5344CB8AC3E}">
        <p14:creationId xmlns:p14="http://schemas.microsoft.com/office/powerpoint/2010/main" val="517184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b5ae6baf17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b5ae6baf17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b5ae6baf17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b5ae6baf17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b5ae6baf17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b5ae6baf17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b5ae6baf17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b5ae6baf17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b5ae6baf17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b5ae6baf17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b5ae6baf17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b5ae6baf17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b5ae6baf17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b5ae6baf1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b5ae6baf17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b5ae6baf17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3b5ae6baf17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3b5ae6baf17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b5ae6baf17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b5ae6baf17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524800" y="672606"/>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txBody>
          <a:bodyPr/>
          <a:lstStyle/>
          <a:p>
            <a:endParaRPr lang="en-GB"/>
          </a:p>
        </p:txBody>
      </p:sp>
      <p:sp>
        <p:nvSpPr>
          <p:cNvPr id="11" name="Google Shape;11;p2"/>
          <p:cNvSpPr/>
          <p:nvPr/>
        </p:nvSpPr>
        <p:spPr>
          <a:xfrm rot="10800000">
            <a:off x="6537563" y="33429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txBody>
          <a:bodyPr/>
          <a:lstStyle/>
          <a:p>
            <a:endParaRPr lang="en-GB"/>
          </a:p>
        </p:txBody>
      </p:sp>
      <p:cxnSp>
        <p:nvCxnSpPr>
          <p:cNvPr id="12" name="Google Shape;12;p2"/>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3" name="Google Shape;13;p2"/>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14" name="Google Shape;14;p2"/>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1"/>
          <p:cNvSpPr txBox="1">
            <a:spLocks noGrp="1"/>
          </p:cNvSpPr>
          <p:nvPr>
            <p:ph type="title" hasCustomPrompt="1"/>
          </p:nvPr>
        </p:nvSpPr>
        <p:spPr>
          <a:xfrm>
            <a:off x="387900" y="1152450"/>
            <a:ext cx="83682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a:spLocks noGrp="1"/>
          </p:cNvSpPr>
          <p:nvPr>
            <p:ph type="body" idx="1"/>
          </p:nvPr>
        </p:nvSpPr>
        <p:spPr>
          <a:xfrm>
            <a:off x="387900" y="2919450"/>
            <a:ext cx="83682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8" name="Google Shape;18;p3"/>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2" name="Google Shape;22;p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7" name="Google Shape;27;p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5"/>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body" idx="2"/>
          </p:nvPr>
        </p:nvSpPr>
        <p:spPr>
          <a:xfrm>
            <a:off x="47562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0" name="Google Shape;30;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w="38100" cap="flat" cmpd="sng">
            <a:solidFill>
              <a:schemeClr val="accent4"/>
            </a:solidFill>
            <a:prstDash val="solid"/>
            <a:round/>
            <a:headEnd type="none" w="sm" len="sm"/>
            <a:tailEnd type="none" w="sm" len="sm"/>
          </a:ln>
        </p:spPr>
      </p:cxnSp>
      <p:sp>
        <p:nvSpPr>
          <p:cNvPr id="36" name="Google Shape;36;p7"/>
          <p:cNvSpPr txBox="1">
            <a:spLocks noGrp="1"/>
          </p:cNvSpPr>
          <p:nvPr>
            <p:ph type="title"/>
          </p:nvPr>
        </p:nvSpPr>
        <p:spPr>
          <a:xfrm>
            <a:off x="3879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7"/>
          <p:cNvSpPr txBox="1">
            <a:spLocks noGrp="1"/>
          </p:cNvSpPr>
          <p:nvPr>
            <p:ph type="body" idx="1"/>
          </p:nvPr>
        </p:nvSpPr>
        <p:spPr>
          <a:xfrm>
            <a:off x="387900" y="1594025"/>
            <a:ext cx="2808000" cy="26811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8" name="Google Shape;3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4;p9"/>
          <p:cNvCxnSpPr/>
          <p:nvPr/>
        </p:nvCxnSpPr>
        <p:spPr>
          <a:xfrm>
            <a:off x="5029675" y="4495503"/>
            <a:ext cx="540900" cy="0"/>
          </a:xfrm>
          <a:prstGeom prst="straightConnector1">
            <a:avLst/>
          </a:prstGeom>
          <a:noFill/>
          <a:ln w="38100" cap="flat" cmpd="sng">
            <a:solidFill>
              <a:schemeClr val="accent5"/>
            </a:solidFill>
            <a:prstDash val="solid"/>
            <a:round/>
            <a:headEnd type="none" w="sm" len="sm"/>
            <a:tailEnd type="none" w="sm" len="sm"/>
          </a:ln>
        </p:spPr>
      </p:cxnSp>
      <p:sp>
        <p:nvSpPr>
          <p:cNvPr id="45" name="Google Shape;45;p9"/>
          <p:cNvSpPr txBox="1">
            <a:spLocks noGrp="1"/>
          </p:cNvSpPr>
          <p:nvPr>
            <p:ph type="title"/>
          </p:nvPr>
        </p:nvSpPr>
        <p:spPr>
          <a:xfrm>
            <a:off x="265500" y="1209075"/>
            <a:ext cx="4045200" cy="15063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6" name="Google Shape;46;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47" name="Google Shape;47;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51" name="Google Shape;5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3"/>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Capture the flag</a:t>
            </a:r>
            <a:endParaRPr/>
          </a:p>
        </p:txBody>
      </p:sp>
      <p:sp>
        <p:nvSpPr>
          <p:cNvPr id="64" name="Google Shape;64;p13"/>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GB"/>
              <a:t>COMP2003 – Computing Group Project</a:t>
            </a:r>
            <a:endParaRPr/>
          </a:p>
          <a:p>
            <a:pPr marL="0" lvl="0" indent="0" algn="ctr" rtl="0">
              <a:spcBef>
                <a:spcPts val="0"/>
              </a:spcBef>
              <a:spcAft>
                <a:spcPts val="0"/>
              </a:spcAft>
              <a:buNone/>
            </a:pPr>
            <a:r>
              <a:rPr lang="en-GB"/>
              <a:t>Group 6</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8A58AF9E-8E21-E749-4041-D4B11E6BD91C}"/>
            </a:ext>
          </a:extLst>
        </p:cNvPr>
        <p:cNvGrpSpPr/>
        <p:nvPr/>
      </p:nvGrpSpPr>
      <p:grpSpPr>
        <a:xfrm>
          <a:off x="0" y="0"/>
          <a:ext cx="0" cy="0"/>
          <a:chOff x="0" y="0"/>
          <a:chExt cx="0" cy="0"/>
        </a:xfrm>
      </p:grpSpPr>
      <p:sp>
        <p:nvSpPr>
          <p:cNvPr id="109" name="Google Shape;109;p20">
            <a:extLst>
              <a:ext uri="{FF2B5EF4-FFF2-40B4-BE49-F238E27FC236}">
                <a16:creationId xmlns:a16="http://schemas.microsoft.com/office/drawing/2014/main" id="{336F8DC2-D268-8EDA-A779-AE97A61C4513}"/>
              </a:ext>
            </a:extLst>
          </p:cNvPr>
          <p:cNvSpPr txBox="1"/>
          <p:nvPr/>
        </p:nvSpPr>
        <p:spPr>
          <a:xfrm>
            <a:off x="3247925" y="291796"/>
            <a:ext cx="3504600" cy="53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chemeClr val="dk1"/>
                </a:solidFill>
                <a:latin typeface="Roboto"/>
                <a:ea typeface="Roboto"/>
                <a:cs typeface="Roboto"/>
                <a:sym typeface="Roboto"/>
              </a:rPr>
              <a:t>Jumper Mini Game:</a:t>
            </a:r>
            <a:endParaRPr sz="1800" dirty="0">
              <a:solidFill>
                <a:schemeClr val="dk1"/>
              </a:solidFill>
              <a:latin typeface="Roboto"/>
              <a:ea typeface="Roboto"/>
              <a:cs typeface="Roboto"/>
              <a:sym typeface="Roboto"/>
            </a:endParaRPr>
          </a:p>
        </p:txBody>
      </p:sp>
      <p:sp>
        <p:nvSpPr>
          <p:cNvPr id="110" name="Google Shape;110;p20">
            <a:extLst>
              <a:ext uri="{FF2B5EF4-FFF2-40B4-BE49-F238E27FC236}">
                <a16:creationId xmlns:a16="http://schemas.microsoft.com/office/drawing/2014/main" id="{B7B9DE25-255C-6540-8FB4-F10A77B7369E}"/>
              </a:ext>
            </a:extLst>
          </p:cNvPr>
          <p:cNvSpPr txBox="1"/>
          <p:nvPr/>
        </p:nvSpPr>
        <p:spPr>
          <a:xfrm>
            <a:off x="5979560" y="1149071"/>
            <a:ext cx="2907586" cy="53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dirty="0">
                <a:solidFill>
                  <a:schemeClr val="dk1"/>
                </a:solidFill>
                <a:latin typeface="Roboto"/>
                <a:ea typeface="Roboto"/>
                <a:cs typeface="Roboto"/>
                <a:sym typeface="Roboto"/>
              </a:rPr>
              <a:t>Jumper is a time score-based game requiring you, the player, to avoid incoming obstacles. </a:t>
            </a:r>
            <a:endParaRPr sz="1300" dirty="0">
              <a:solidFill>
                <a:schemeClr val="dk1"/>
              </a:solidFill>
              <a:latin typeface="Roboto"/>
              <a:ea typeface="Roboto"/>
              <a:cs typeface="Roboto"/>
              <a:sym typeface="Roboto"/>
            </a:endParaRPr>
          </a:p>
        </p:txBody>
      </p:sp>
      <p:pic>
        <p:nvPicPr>
          <p:cNvPr id="5" name="Picture 4" descr="A green field with a brown pyramid&#10;&#10;AI-generated content may be incorrect.">
            <a:extLst>
              <a:ext uri="{FF2B5EF4-FFF2-40B4-BE49-F238E27FC236}">
                <a16:creationId xmlns:a16="http://schemas.microsoft.com/office/drawing/2014/main" id="{ED1133F3-8F9E-8193-4A30-2A2959CD7D94}"/>
              </a:ext>
            </a:extLst>
          </p:cNvPr>
          <p:cNvPicPr>
            <a:picLocks noChangeAspect="1"/>
          </p:cNvPicPr>
          <p:nvPr/>
        </p:nvPicPr>
        <p:blipFill>
          <a:blip r:embed="rId3"/>
          <a:stretch>
            <a:fillRect/>
          </a:stretch>
        </p:blipFill>
        <p:spPr>
          <a:xfrm>
            <a:off x="328773" y="1025195"/>
            <a:ext cx="5369020" cy="2478292"/>
          </a:xfrm>
          <a:prstGeom prst="rect">
            <a:avLst/>
          </a:prstGeom>
          <a:ln w="19050">
            <a:solidFill>
              <a:schemeClr val="tx1"/>
            </a:solidFill>
          </a:ln>
        </p:spPr>
      </p:pic>
      <p:sp>
        <p:nvSpPr>
          <p:cNvPr id="7" name="Google Shape;110;p20">
            <a:extLst>
              <a:ext uri="{FF2B5EF4-FFF2-40B4-BE49-F238E27FC236}">
                <a16:creationId xmlns:a16="http://schemas.microsoft.com/office/drawing/2014/main" id="{B8912CA1-A45A-464E-E851-C10AC83E8DD5}"/>
              </a:ext>
            </a:extLst>
          </p:cNvPr>
          <p:cNvSpPr txBox="1"/>
          <p:nvPr/>
        </p:nvSpPr>
        <p:spPr>
          <a:xfrm>
            <a:off x="1493178" y="3936086"/>
            <a:ext cx="2907586" cy="53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dirty="0">
                <a:solidFill>
                  <a:schemeClr val="dk1"/>
                </a:solidFill>
                <a:latin typeface="Roboto"/>
                <a:ea typeface="Roboto"/>
                <a:cs typeface="Roboto"/>
                <a:sym typeface="Roboto"/>
              </a:rPr>
              <a:t>Thematically, this will be on theme with our other mini games. Assets are currently placeholders</a:t>
            </a:r>
            <a:endParaRPr sz="1300" dirty="0">
              <a:solidFill>
                <a:schemeClr val="dk1"/>
              </a:solidFill>
              <a:latin typeface="Roboto"/>
              <a:ea typeface="Roboto"/>
              <a:cs typeface="Roboto"/>
              <a:sym typeface="Roboto"/>
            </a:endParaRPr>
          </a:p>
        </p:txBody>
      </p:sp>
      <p:pic>
        <p:nvPicPr>
          <p:cNvPr id="9" name="Picture 8" descr="A pixelated video game&#10;&#10;AI-generated content may be incorrect.">
            <a:extLst>
              <a:ext uri="{FF2B5EF4-FFF2-40B4-BE49-F238E27FC236}">
                <a16:creationId xmlns:a16="http://schemas.microsoft.com/office/drawing/2014/main" id="{086B3EF8-679C-A88E-A616-9124D676D4DF}"/>
              </a:ext>
            </a:extLst>
          </p:cNvPr>
          <p:cNvPicPr>
            <a:picLocks noChangeAspect="1"/>
          </p:cNvPicPr>
          <p:nvPr/>
        </p:nvPicPr>
        <p:blipFill>
          <a:blip r:embed="rId4"/>
          <a:stretch>
            <a:fillRect/>
          </a:stretch>
        </p:blipFill>
        <p:spPr>
          <a:xfrm>
            <a:off x="6559144" y="2315353"/>
            <a:ext cx="1880962" cy="2279954"/>
          </a:xfrm>
          <a:prstGeom prst="rect">
            <a:avLst/>
          </a:prstGeom>
          <a:ln w="19050">
            <a:solidFill>
              <a:schemeClr val="tx1"/>
            </a:solidFill>
          </a:ln>
        </p:spPr>
      </p:pic>
    </p:spTree>
    <p:extLst>
      <p:ext uri="{BB962C8B-B14F-4D97-AF65-F5344CB8AC3E}">
        <p14:creationId xmlns:p14="http://schemas.microsoft.com/office/powerpoint/2010/main" val="883075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2F030984-BF77-86F7-AFCE-0B927AD6591D}"/>
            </a:ext>
          </a:extLst>
        </p:cNvPr>
        <p:cNvGrpSpPr/>
        <p:nvPr/>
      </p:nvGrpSpPr>
      <p:grpSpPr>
        <a:xfrm>
          <a:off x="0" y="0"/>
          <a:ext cx="0" cy="0"/>
          <a:chOff x="0" y="0"/>
          <a:chExt cx="0" cy="0"/>
        </a:xfrm>
      </p:grpSpPr>
      <p:sp>
        <p:nvSpPr>
          <p:cNvPr id="110" name="Google Shape;110;p20">
            <a:extLst>
              <a:ext uri="{FF2B5EF4-FFF2-40B4-BE49-F238E27FC236}">
                <a16:creationId xmlns:a16="http://schemas.microsoft.com/office/drawing/2014/main" id="{232CC151-1822-D6AD-61F0-EA5972A7BB11}"/>
              </a:ext>
            </a:extLst>
          </p:cNvPr>
          <p:cNvSpPr txBox="1"/>
          <p:nvPr/>
        </p:nvSpPr>
        <p:spPr>
          <a:xfrm>
            <a:off x="6113243" y="3621203"/>
            <a:ext cx="2907586" cy="53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dirty="0">
                <a:solidFill>
                  <a:schemeClr val="dk1"/>
                </a:solidFill>
                <a:latin typeface="Roboto"/>
                <a:ea typeface="Roboto"/>
                <a:cs typeface="Roboto"/>
                <a:sym typeface="Roboto"/>
              </a:rPr>
              <a:t>The game will conclude upon collision with an obstacle</a:t>
            </a:r>
            <a:endParaRPr sz="1300" dirty="0">
              <a:solidFill>
                <a:schemeClr val="dk1"/>
              </a:solidFill>
              <a:latin typeface="Roboto"/>
              <a:ea typeface="Roboto"/>
              <a:cs typeface="Roboto"/>
              <a:sym typeface="Roboto"/>
            </a:endParaRPr>
          </a:p>
        </p:txBody>
      </p:sp>
      <p:sp>
        <p:nvSpPr>
          <p:cNvPr id="7" name="Google Shape;110;p20">
            <a:extLst>
              <a:ext uri="{FF2B5EF4-FFF2-40B4-BE49-F238E27FC236}">
                <a16:creationId xmlns:a16="http://schemas.microsoft.com/office/drawing/2014/main" id="{85E7F0CE-A3D3-C7A3-5C93-73A34DF19182}"/>
              </a:ext>
            </a:extLst>
          </p:cNvPr>
          <p:cNvSpPr txBox="1"/>
          <p:nvPr/>
        </p:nvSpPr>
        <p:spPr>
          <a:xfrm>
            <a:off x="1513726" y="787056"/>
            <a:ext cx="2907586" cy="53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dirty="0">
                <a:solidFill>
                  <a:schemeClr val="dk1"/>
                </a:solidFill>
                <a:latin typeface="Roboto"/>
                <a:ea typeface="Roboto"/>
                <a:cs typeface="Roboto"/>
                <a:sym typeface="Roboto"/>
              </a:rPr>
              <a:t>As the game progresses, the difficulty will steadily increase. Becoming a test of reaction times and quick thinking</a:t>
            </a:r>
            <a:endParaRPr sz="1300" dirty="0">
              <a:solidFill>
                <a:schemeClr val="dk1"/>
              </a:solidFill>
              <a:latin typeface="Roboto"/>
              <a:ea typeface="Roboto"/>
              <a:cs typeface="Roboto"/>
              <a:sym typeface="Roboto"/>
            </a:endParaRPr>
          </a:p>
        </p:txBody>
      </p:sp>
      <p:pic>
        <p:nvPicPr>
          <p:cNvPr id="3" name="Picture 2" descr="A blue and green rectangle&#10;&#10;AI-generated content may be incorrect.">
            <a:extLst>
              <a:ext uri="{FF2B5EF4-FFF2-40B4-BE49-F238E27FC236}">
                <a16:creationId xmlns:a16="http://schemas.microsoft.com/office/drawing/2014/main" id="{09A1E9A4-3CA4-D2C7-8606-7FE1A27C0D00}"/>
              </a:ext>
            </a:extLst>
          </p:cNvPr>
          <p:cNvPicPr>
            <a:picLocks noChangeAspect="1"/>
          </p:cNvPicPr>
          <p:nvPr/>
        </p:nvPicPr>
        <p:blipFill>
          <a:blip r:embed="rId3"/>
          <a:stretch>
            <a:fillRect/>
          </a:stretch>
        </p:blipFill>
        <p:spPr>
          <a:xfrm>
            <a:off x="359596" y="2445005"/>
            <a:ext cx="5619964" cy="2198285"/>
          </a:xfrm>
          <a:prstGeom prst="rect">
            <a:avLst/>
          </a:prstGeom>
          <a:ln w="19050">
            <a:solidFill>
              <a:schemeClr val="tx1"/>
            </a:solidFill>
          </a:ln>
        </p:spPr>
      </p:pic>
      <p:pic>
        <p:nvPicPr>
          <p:cNvPr id="6" name="Picture 5" descr="A video game graphics of a volcano&#10;&#10;AI-generated content may be incorrect.">
            <a:extLst>
              <a:ext uri="{FF2B5EF4-FFF2-40B4-BE49-F238E27FC236}">
                <a16:creationId xmlns:a16="http://schemas.microsoft.com/office/drawing/2014/main" id="{603A65DD-F46D-C354-8DFC-8C7443960DF6}"/>
              </a:ext>
            </a:extLst>
          </p:cNvPr>
          <p:cNvPicPr>
            <a:picLocks noChangeAspect="1"/>
          </p:cNvPicPr>
          <p:nvPr/>
        </p:nvPicPr>
        <p:blipFill>
          <a:blip r:embed="rId4"/>
          <a:stretch>
            <a:fillRect/>
          </a:stretch>
        </p:blipFill>
        <p:spPr>
          <a:xfrm>
            <a:off x="6349669" y="320511"/>
            <a:ext cx="2434735" cy="2710366"/>
          </a:xfrm>
          <a:prstGeom prst="rect">
            <a:avLst/>
          </a:prstGeom>
          <a:ln w="19050">
            <a:solidFill>
              <a:schemeClr val="tx1"/>
            </a:solidFill>
          </a:ln>
        </p:spPr>
      </p:pic>
    </p:spTree>
    <p:extLst>
      <p:ext uri="{BB962C8B-B14F-4D97-AF65-F5344CB8AC3E}">
        <p14:creationId xmlns:p14="http://schemas.microsoft.com/office/powerpoint/2010/main" val="27330626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2"/>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UI Design (Initial Concept)</a:t>
            </a:r>
            <a:endParaRPr/>
          </a:p>
        </p:txBody>
      </p:sp>
      <p:sp>
        <p:nvSpPr>
          <p:cNvPr id="123" name="Google Shape;123;p22"/>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Early low-fidelity UI prototype</a:t>
            </a:r>
            <a:endParaRPr/>
          </a:p>
          <a:p>
            <a:pPr marL="457200" lvl="0" indent="-342900" algn="l" rtl="0">
              <a:spcBef>
                <a:spcPts val="0"/>
              </a:spcBef>
              <a:spcAft>
                <a:spcPts val="0"/>
              </a:spcAft>
              <a:buSzPts val="1800"/>
              <a:buChar char="●"/>
            </a:pPr>
            <a:r>
              <a:rPr lang="en-GB"/>
              <a:t>Focused on:</a:t>
            </a:r>
            <a:br>
              <a:rPr lang="en-GB"/>
            </a:br>
            <a:r>
              <a:rPr lang="en-GB"/>
              <a:t>- Team separation</a:t>
            </a:r>
            <a:br>
              <a:rPr lang="en-GB"/>
            </a:br>
            <a:r>
              <a:rPr lang="en-GB"/>
              <a:t>- Score visibility</a:t>
            </a:r>
            <a:br>
              <a:rPr lang="en-GB"/>
            </a:br>
            <a:r>
              <a:rPr lang="en-GB"/>
              <a:t>- Leaderboard clarity</a:t>
            </a:r>
            <a:endParaRPr/>
          </a:p>
          <a:p>
            <a:pPr marL="457200" lvl="0" indent="-342900" algn="l" rtl="0">
              <a:spcBef>
                <a:spcPts val="0"/>
              </a:spcBef>
              <a:spcAft>
                <a:spcPts val="0"/>
              </a:spcAft>
              <a:buSzPts val="1800"/>
              <a:buChar char="●"/>
            </a:pPr>
            <a:r>
              <a:rPr lang="en-GB"/>
              <a:t>Designed to explore layout and information hierarchy</a:t>
            </a:r>
            <a:endParaRPr/>
          </a:p>
          <a:p>
            <a:pPr marL="457200" lvl="0" indent="-342900" algn="l" rtl="0">
              <a:spcBef>
                <a:spcPts val="0"/>
              </a:spcBef>
              <a:spcAft>
                <a:spcPts val="0"/>
              </a:spcAft>
              <a:buSzPts val="1800"/>
              <a:buChar char="●"/>
            </a:pPr>
            <a:r>
              <a:rPr lang="en-GB"/>
              <a:t>Not tied to final implementation</a:t>
            </a:r>
            <a:endParaRPr/>
          </a:p>
          <a:p>
            <a:pPr marL="0" lvl="0" indent="0" algn="l" rtl="0">
              <a:spcBef>
                <a:spcPts val="1200"/>
              </a:spcBef>
              <a:spcAft>
                <a:spcPts val="120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23" title="Pixelion (1).png"/>
          <p:cNvPicPr preferRelativeResize="0"/>
          <p:nvPr/>
        </p:nvPicPr>
        <p:blipFill>
          <a:blip r:embed="rId3">
            <a:alphaModFix/>
          </a:blip>
          <a:stretch>
            <a:fillRect/>
          </a:stretch>
        </p:blipFill>
        <p:spPr>
          <a:xfrm>
            <a:off x="4284450" y="2233650"/>
            <a:ext cx="4552848" cy="2560974"/>
          </a:xfrm>
          <a:prstGeom prst="rect">
            <a:avLst/>
          </a:prstGeom>
          <a:noFill/>
          <a:ln>
            <a:noFill/>
          </a:ln>
        </p:spPr>
      </p:pic>
      <p:pic>
        <p:nvPicPr>
          <p:cNvPr id="129" name="Google Shape;129;p23" title="Screenshot 2026-01-08 160342.png"/>
          <p:cNvPicPr preferRelativeResize="0"/>
          <p:nvPr/>
        </p:nvPicPr>
        <p:blipFill>
          <a:blip r:embed="rId4">
            <a:alphaModFix/>
          </a:blip>
          <a:stretch>
            <a:fillRect/>
          </a:stretch>
        </p:blipFill>
        <p:spPr>
          <a:xfrm>
            <a:off x="288750" y="328650"/>
            <a:ext cx="4283251" cy="2408350"/>
          </a:xfrm>
          <a:prstGeom prst="rect">
            <a:avLst/>
          </a:prstGeom>
          <a:noFill/>
          <a:ln>
            <a:noFill/>
          </a:ln>
        </p:spPr>
      </p:pic>
      <p:sp>
        <p:nvSpPr>
          <p:cNvPr id="130" name="Google Shape;130;p23"/>
          <p:cNvSpPr txBox="1"/>
          <p:nvPr/>
        </p:nvSpPr>
        <p:spPr>
          <a:xfrm>
            <a:off x="5074000" y="892600"/>
            <a:ext cx="3684300" cy="9345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1200"/>
              </a:spcBef>
              <a:spcAft>
                <a:spcPts val="0"/>
              </a:spcAft>
              <a:buNone/>
            </a:pPr>
            <a:r>
              <a:rPr lang="en-GB" sz="1800">
                <a:solidFill>
                  <a:schemeClr val="dk1"/>
                </a:solidFill>
                <a:latin typeface="Roboto"/>
                <a:ea typeface="Roboto"/>
                <a:cs typeface="Roboto"/>
                <a:sym typeface="Roboto"/>
              </a:rPr>
              <a:t>Earlier UI concept (a simplified mockup)</a:t>
            </a:r>
            <a:br>
              <a:rPr lang="en-GB" sz="1800">
                <a:solidFill>
                  <a:schemeClr val="dk1"/>
                </a:solidFill>
                <a:latin typeface="Roboto"/>
                <a:ea typeface="Roboto"/>
                <a:cs typeface="Roboto"/>
                <a:sym typeface="Roboto"/>
              </a:rPr>
            </a:br>
            <a:endParaRPr sz="1800">
              <a:solidFill>
                <a:schemeClr val="dk1"/>
              </a:solidFill>
              <a:latin typeface="Roboto"/>
              <a:ea typeface="Roboto"/>
              <a:cs typeface="Roboto"/>
              <a:sym typeface="Roboto"/>
            </a:endParaRPr>
          </a:p>
          <a:p>
            <a:pPr marL="0" lvl="0" indent="0" algn="l" rtl="0">
              <a:spcBef>
                <a:spcPts val="1200"/>
              </a:spcBef>
              <a:spcAft>
                <a:spcPts val="0"/>
              </a:spcAft>
              <a:buNone/>
            </a:pPr>
            <a:endParaRPr sz="1800">
              <a:solidFill>
                <a:schemeClr val="dk1"/>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UI Design (Refined Vision)</a:t>
            </a:r>
            <a:endParaRPr/>
          </a:p>
        </p:txBody>
      </p:sp>
      <p:sp>
        <p:nvSpPr>
          <p:cNvPr id="136" name="Google Shape;136;p2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fontScale="85000" lnSpcReduction="10000"/>
          </a:bodyPr>
          <a:lstStyle/>
          <a:p>
            <a:pPr marL="457200" lvl="0" indent="-366236" algn="l" rtl="0">
              <a:spcBef>
                <a:spcPts val="0"/>
              </a:spcBef>
              <a:spcAft>
                <a:spcPts val="0"/>
              </a:spcAft>
              <a:buSzPct val="100000"/>
              <a:buFont typeface="Arial"/>
              <a:buChar char="●"/>
            </a:pPr>
            <a:r>
              <a:rPr lang="en-GB" sz="2550">
                <a:latin typeface="Arial"/>
                <a:ea typeface="Arial"/>
                <a:cs typeface="Arial"/>
                <a:sym typeface="Arial"/>
              </a:rPr>
              <a:t>Refined UI represents a design vision</a:t>
            </a:r>
            <a:endParaRPr sz="2550">
              <a:latin typeface="Arial"/>
              <a:ea typeface="Arial"/>
              <a:cs typeface="Arial"/>
              <a:sym typeface="Arial"/>
            </a:endParaRPr>
          </a:p>
          <a:p>
            <a:pPr marL="457200" lvl="0" indent="-366236" algn="l" rtl="0">
              <a:spcBef>
                <a:spcPts val="0"/>
              </a:spcBef>
              <a:spcAft>
                <a:spcPts val="0"/>
              </a:spcAft>
              <a:buSzPct val="100000"/>
              <a:buFont typeface="Arial"/>
              <a:buChar char="●"/>
            </a:pPr>
            <a:r>
              <a:rPr lang="en-GB" sz="2550">
                <a:latin typeface="Arial"/>
                <a:ea typeface="Arial"/>
                <a:cs typeface="Arial"/>
                <a:sym typeface="Arial"/>
              </a:rPr>
              <a:t>Introduces planned features:</a:t>
            </a:r>
            <a:endParaRPr sz="2550">
              <a:latin typeface="Arial"/>
              <a:ea typeface="Arial"/>
              <a:cs typeface="Arial"/>
              <a:sym typeface="Arial"/>
            </a:endParaRPr>
          </a:p>
          <a:p>
            <a:pPr marL="914400" lvl="1" indent="-366236" algn="l" rtl="0">
              <a:spcBef>
                <a:spcPts val="0"/>
              </a:spcBef>
              <a:spcAft>
                <a:spcPts val="0"/>
              </a:spcAft>
              <a:buSzPct val="100000"/>
              <a:buFont typeface="Arial"/>
              <a:buChar char="○"/>
            </a:pPr>
            <a:r>
              <a:rPr lang="en-GB" sz="2550">
                <a:latin typeface="Arial"/>
                <a:ea typeface="Arial"/>
                <a:cs typeface="Arial"/>
                <a:sym typeface="Arial"/>
              </a:rPr>
              <a:t>Start / Reset controls</a:t>
            </a:r>
            <a:endParaRPr sz="2550">
              <a:latin typeface="Arial"/>
              <a:ea typeface="Arial"/>
              <a:cs typeface="Arial"/>
              <a:sym typeface="Arial"/>
            </a:endParaRPr>
          </a:p>
          <a:p>
            <a:pPr marL="914400" lvl="1" indent="-366236" algn="l" rtl="0">
              <a:spcBef>
                <a:spcPts val="0"/>
              </a:spcBef>
              <a:spcAft>
                <a:spcPts val="0"/>
              </a:spcAft>
              <a:buSzPct val="100000"/>
              <a:buFont typeface="Arial"/>
              <a:buChar char="○"/>
            </a:pPr>
            <a:r>
              <a:rPr lang="en-GB" sz="2550">
                <a:latin typeface="Arial"/>
                <a:ea typeface="Arial"/>
                <a:cs typeface="Arial"/>
                <a:sym typeface="Arial"/>
              </a:rPr>
              <a:t>Match timer (e.g. 60 seconds)</a:t>
            </a:r>
            <a:endParaRPr sz="2550">
              <a:latin typeface="Arial"/>
              <a:ea typeface="Arial"/>
              <a:cs typeface="Arial"/>
              <a:sym typeface="Arial"/>
            </a:endParaRPr>
          </a:p>
          <a:p>
            <a:pPr marL="914400" lvl="1" indent="-366236" algn="l" rtl="0">
              <a:spcBef>
                <a:spcPts val="0"/>
              </a:spcBef>
              <a:spcAft>
                <a:spcPts val="0"/>
              </a:spcAft>
              <a:buSzPct val="100000"/>
              <a:buFont typeface="Arial"/>
              <a:buChar char="○"/>
            </a:pPr>
            <a:r>
              <a:rPr lang="en-GB" sz="2550">
                <a:latin typeface="Arial"/>
                <a:ea typeface="Arial"/>
                <a:cs typeface="Arial"/>
                <a:sym typeface="Arial"/>
              </a:rPr>
              <a:t>Stamina system</a:t>
            </a:r>
            <a:endParaRPr sz="2550">
              <a:latin typeface="Arial"/>
              <a:ea typeface="Arial"/>
              <a:cs typeface="Arial"/>
              <a:sym typeface="Arial"/>
            </a:endParaRPr>
          </a:p>
          <a:p>
            <a:pPr marL="914400" lvl="1" indent="-366236" algn="l" rtl="0">
              <a:spcBef>
                <a:spcPts val="0"/>
              </a:spcBef>
              <a:spcAft>
                <a:spcPts val="0"/>
              </a:spcAft>
              <a:buSzPct val="100000"/>
              <a:buFont typeface="Arial"/>
              <a:buChar char="○"/>
            </a:pPr>
            <a:r>
              <a:rPr lang="en-GB" sz="2550">
                <a:latin typeface="Arial"/>
                <a:ea typeface="Arial"/>
                <a:cs typeface="Arial"/>
                <a:sym typeface="Arial"/>
              </a:rPr>
              <a:t>Central game area</a:t>
            </a:r>
            <a:endParaRPr sz="2550">
              <a:latin typeface="Arial"/>
              <a:ea typeface="Arial"/>
              <a:cs typeface="Arial"/>
              <a:sym typeface="Arial"/>
            </a:endParaRPr>
          </a:p>
          <a:p>
            <a:pPr marL="457200" lvl="0" indent="-366236" algn="l" rtl="0">
              <a:spcBef>
                <a:spcPts val="0"/>
              </a:spcBef>
              <a:spcAft>
                <a:spcPts val="0"/>
              </a:spcAft>
              <a:buSzPct val="100000"/>
              <a:buFont typeface="Arial"/>
              <a:buChar char="●"/>
            </a:pPr>
            <a:r>
              <a:rPr lang="en-GB" sz="2550">
                <a:latin typeface="Arial"/>
                <a:ea typeface="Arial"/>
                <a:cs typeface="Arial"/>
                <a:sym typeface="Arial"/>
              </a:rPr>
              <a:t>Clear zoning for gameplay, controls, and feedback</a:t>
            </a:r>
            <a:endParaRPr sz="2550">
              <a:latin typeface="Arial"/>
              <a:ea typeface="Arial"/>
              <a:cs typeface="Arial"/>
              <a:sym typeface="Arial"/>
            </a:endParaRPr>
          </a:p>
          <a:p>
            <a:pPr marL="457200" lvl="0" indent="-366236" algn="l" rtl="0">
              <a:spcBef>
                <a:spcPts val="0"/>
              </a:spcBef>
              <a:spcAft>
                <a:spcPts val="0"/>
              </a:spcAft>
              <a:buSzPct val="100000"/>
              <a:buFont typeface="Arial"/>
              <a:buChar char="●"/>
            </a:pPr>
            <a:r>
              <a:rPr lang="en-GB" sz="2550">
                <a:latin typeface="Arial"/>
                <a:ea typeface="Arial"/>
                <a:cs typeface="Arial"/>
                <a:sym typeface="Arial"/>
              </a:rPr>
              <a:t>Intended to guide Semester 2 development and final product</a:t>
            </a:r>
            <a:endParaRPr sz="2550">
              <a:latin typeface="Arial"/>
              <a:ea typeface="Arial"/>
              <a:cs typeface="Arial"/>
              <a:sym typeface="Arial"/>
            </a:endParaRPr>
          </a:p>
          <a:p>
            <a:pPr marL="0" lvl="0" indent="0" algn="l" rtl="0">
              <a:spcBef>
                <a:spcPts val="1200"/>
              </a:spcBef>
              <a:spcAft>
                <a:spcPts val="120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25" title="ctf_clean_ui_concept.png"/>
          <p:cNvPicPr preferRelativeResize="0"/>
          <p:nvPr/>
        </p:nvPicPr>
        <p:blipFill>
          <a:blip r:embed="rId3">
            <a:alphaModFix/>
          </a:blip>
          <a:stretch>
            <a:fillRect/>
          </a:stretch>
        </p:blipFill>
        <p:spPr>
          <a:xfrm>
            <a:off x="242250" y="2174919"/>
            <a:ext cx="4419601" cy="2762255"/>
          </a:xfrm>
          <a:prstGeom prst="rect">
            <a:avLst/>
          </a:prstGeom>
          <a:noFill/>
          <a:ln>
            <a:noFill/>
          </a:ln>
        </p:spPr>
      </p:pic>
      <p:pic>
        <p:nvPicPr>
          <p:cNvPr id="142" name="Google Shape;142;p25" title="Screenshot 2026-01-08 210840.png"/>
          <p:cNvPicPr preferRelativeResize="0"/>
          <p:nvPr/>
        </p:nvPicPr>
        <p:blipFill>
          <a:blip r:embed="rId4">
            <a:alphaModFix/>
          </a:blip>
          <a:stretch>
            <a:fillRect/>
          </a:stretch>
        </p:blipFill>
        <p:spPr>
          <a:xfrm>
            <a:off x="4446200" y="296175"/>
            <a:ext cx="4419600" cy="2551210"/>
          </a:xfrm>
          <a:prstGeom prst="rect">
            <a:avLst/>
          </a:prstGeom>
          <a:noFill/>
          <a:ln>
            <a:noFill/>
          </a:ln>
        </p:spPr>
      </p:pic>
      <p:sp>
        <p:nvSpPr>
          <p:cNvPr id="143" name="Google Shape;143;p25"/>
          <p:cNvSpPr txBox="1"/>
          <p:nvPr/>
        </p:nvSpPr>
        <p:spPr>
          <a:xfrm>
            <a:off x="563100" y="946500"/>
            <a:ext cx="3468600" cy="68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1"/>
                </a:solidFill>
                <a:latin typeface="Roboto"/>
                <a:ea typeface="Roboto"/>
                <a:cs typeface="Roboto"/>
                <a:sym typeface="Roboto"/>
              </a:rPr>
              <a:t>Clean refined UI concept image</a:t>
            </a:r>
            <a:endParaRPr sz="1800">
              <a:solidFill>
                <a:schemeClr val="dk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dirty="0"/>
              <a:t>Technical Direction</a:t>
            </a:r>
            <a:endParaRPr dirty="0"/>
          </a:p>
        </p:txBody>
      </p:sp>
      <p:sp>
        <p:nvSpPr>
          <p:cNvPr id="149" name="Google Shape;149;p26"/>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GB" b="1">
                <a:latin typeface="Arial"/>
                <a:ea typeface="Arial"/>
                <a:cs typeface="Arial"/>
                <a:sym typeface="Arial"/>
              </a:rPr>
              <a:t>Software &amp; Implementation Approach</a:t>
            </a:r>
            <a:endParaRPr b="1">
              <a:latin typeface="Arial"/>
              <a:ea typeface="Arial"/>
              <a:cs typeface="Arial"/>
              <a:sym typeface="Arial"/>
            </a:endParaRPr>
          </a:p>
          <a:p>
            <a:pPr marL="457200" lvl="0" indent="-342900" algn="l" rtl="0">
              <a:spcBef>
                <a:spcPts val="1200"/>
              </a:spcBef>
              <a:spcAft>
                <a:spcPts val="0"/>
              </a:spcAft>
              <a:buClr>
                <a:schemeClr val="dk1"/>
              </a:buClr>
              <a:buSzPts val="1800"/>
              <a:buFont typeface="Arial"/>
              <a:buChar char="●"/>
            </a:pPr>
            <a:r>
              <a:rPr lang="en-GB" b="1">
                <a:latin typeface="Arial"/>
                <a:ea typeface="Arial"/>
                <a:cs typeface="Arial"/>
                <a:sym typeface="Arial"/>
              </a:rPr>
              <a:t>HTML</a:t>
            </a:r>
            <a:r>
              <a:rPr lang="en-GB">
                <a:latin typeface="Arial"/>
                <a:ea typeface="Arial"/>
                <a:cs typeface="Arial"/>
                <a:sym typeface="Arial"/>
              </a:rPr>
              <a:t> – main website framework and UI</a:t>
            </a:r>
            <a:endParaRPr>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GB" b="1">
                <a:latin typeface="Arial"/>
                <a:ea typeface="Arial"/>
                <a:cs typeface="Arial"/>
                <a:sym typeface="Arial"/>
              </a:rPr>
              <a:t>Unity</a:t>
            </a:r>
            <a:r>
              <a:rPr lang="en-GB">
                <a:latin typeface="Arial"/>
                <a:ea typeface="Arial"/>
                <a:cs typeface="Arial"/>
                <a:sym typeface="Arial"/>
              </a:rPr>
              <a:t> – embedded mini-games</a:t>
            </a:r>
            <a:endParaRPr>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GB" b="1">
                <a:latin typeface="Arial"/>
                <a:ea typeface="Arial"/>
                <a:cs typeface="Arial"/>
                <a:sym typeface="Arial"/>
              </a:rPr>
              <a:t>Web service</a:t>
            </a:r>
            <a:r>
              <a:rPr lang="en-GB">
                <a:latin typeface="Arial"/>
                <a:ea typeface="Arial"/>
                <a:cs typeface="Arial"/>
                <a:sym typeface="Arial"/>
              </a:rPr>
              <a:t> – hosted initially on university servers</a:t>
            </a:r>
            <a:endParaRPr>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GB" b="1">
                <a:latin typeface="Arial"/>
                <a:ea typeface="Arial"/>
                <a:cs typeface="Arial"/>
                <a:sym typeface="Arial"/>
              </a:rPr>
              <a:t>AWS</a:t>
            </a:r>
            <a:r>
              <a:rPr lang="en-GB">
                <a:latin typeface="Arial"/>
                <a:ea typeface="Arial"/>
                <a:cs typeface="Arial"/>
                <a:sym typeface="Arial"/>
              </a:rPr>
              <a:t> – planned final hosting solution</a:t>
            </a:r>
            <a:endParaRPr>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GB" b="1">
                <a:latin typeface="Arial"/>
                <a:ea typeface="Arial"/>
                <a:cs typeface="Arial"/>
                <a:sym typeface="Arial"/>
              </a:rPr>
              <a:t>Database</a:t>
            </a:r>
            <a:r>
              <a:rPr lang="en-GB">
                <a:latin typeface="Arial"/>
                <a:ea typeface="Arial"/>
                <a:cs typeface="Arial"/>
                <a:sym typeface="Arial"/>
              </a:rPr>
              <a:t> – store user statistics (playtime, accuracy)</a:t>
            </a:r>
            <a:endParaRPr>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GB">
                <a:latin typeface="Arial"/>
                <a:ea typeface="Arial"/>
                <a:cs typeface="Arial"/>
                <a:sym typeface="Arial"/>
              </a:rPr>
              <a:t>Designed to run on low-spec school hardware</a:t>
            </a:r>
            <a:endParaRPr>
              <a:latin typeface="Arial"/>
              <a:ea typeface="Arial"/>
              <a:cs typeface="Arial"/>
              <a:sym typeface="Arial"/>
            </a:endParaRPr>
          </a:p>
          <a:p>
            <a:pPr marL="0" lvl="0" indent="0" algn="l" rtl="0">
              <a:spcBef>
                <a:spcPts val="1200"/>
              </a:spcBef>
              <a:spcAft>
                <a:spcPts val="120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3F885-7D65-15DE-7248-D8CF0C1754DF}"/>
              </a:ext>
            </a:extLst>
          </p:cNvPr>
          <p:cNvSpPr>
            <a:spLocks noGrp="1"/>
          </p:cNvSpPr>
          <p:nvPr>
            <p:ph type="title"/>
          </p:nvPr>
        </p:nvSpPr>
        <p:spPr>
          <a:xfrm>
            <a:off x="387900" y="458025"/>
            <a:ext cx="8368200" cy="686100"/>
          </a:xfrm>
        </p:spPr>
        <p:txBody>
          <a:bodyPr wrap="square" anchor="ctr">
            <a:normAutofit/>
          </a:bodyPr>
          <a:lstStyle/>
          <a:p>
            <a:r>
              <a:rPr lang="en-GB" dirty="0"/>
              <a:t>Data Architecture &amp; Management</a:t>
            </a:r>
          </a:p>
        </p:txBody>
      </p:sp>
      <p:sp>
        <p:nvSpPr>
          <p:cNvPr id="3" name="Text Placeholder 2">
            <a:extLst>
              <a:ext uri="{FF2B5EF4-FFF2-40B4-BE49-F238E27FC236}">
                <a16:creationId xmlns:a16="http://schemas.microsoft.com/office/drawing/2014/main" id="{994FE6EF-6A98-9077-19E0-2FF9D19EFCD1}"/>
              </a:ext>
            </a:extLst>
          </p:cNvPr>
          <p:cNvSpPr>
            <a:spLocks noGrp="1"/>
          </p:cNvSpPr>
          <p:nvPr>
            <p:ph type="body" idx="4294967295"/>
          </p:nvPr>
        </p:nvSpPr>
        <p:spPr>
          <a:xfrm>
            <a:off x="387900" y="1334625"/>
            <a:ext cx="3993600" cy="3264408"/>
          </a:xfrm>
        </p:spPr>
        <p:txBody>
          <a:bodyPr anchor="t">
            <a:normAutofit fontScale="92500" lnSpcReduction="10000"/>
          </a:bodyPr>
          <a:lstStyle/>
          <a:p>
            <a:pPr marL="114300" indent="0">
              <a:lnSpc>
                <a:spcPct val="105000"/>
              </a:lnSpc>
              <a:spcAft>
                <a:spcPts val="600"/>
              </a:spcAft>
              <a:buClr>
                <a:srgbClr val="000000"/>
              </a:buClr>
              <a:buFont typeface="Arial"/>
              <a:buNone/>
            </a:pPr>
            <a:r>
              <a:rPr lang="en-US" sz="1400" b="1" i="0" u="none" strike="noStrike" cap="none" dirty="0"/>
              <a:t>Core Requirements: </a:t>
            </a:r>
            <a:r>
              <a:rPr lang="en-US" sz="1400" b="0" i="0" u="none" strike="noStrike" cap="none" dirty="0"/>
              <a:t>System must be “Private” and “Managed”</a:t>
            </a:r>
          </a:p>
          <a:p>
            <a:pPr marL="114300" indent="0">
              <a:lnSpc>
                <a:spcPct val="105000"/>
              </a:lnSpc>
              <a:spcAft>
                <a:spcPts val="600"/>
              </a:spcAft>
              <a:buClr>
                <a:srgbClr val="000000"/>
              </a:buClr>
              <a:buFont typeface="Arial"/>
              <a:buNone/>
            </a:pPr>
            <a:endParaRPr lang="en-US" sz="1400" b="0" i="0" u="none" strike="noStrike" cap="none" dirty="0"/>
          </a:p>
          <a:p>
            <a:pPr marL="114300" indent="0">
              <a:lnSpc>
                <a:spcPct val="105000"/>
              </a:lnSpc>
              <a:spcAft>
                <a:spcPts val="600"/>
              </a:spcAft>
              <a:buClr>
                <a:srgbClr val="000000"/>
              </a:buClr>
              <a:buFont typeface="Arial"/>
              <a:buNone/>
            </a:pPr>
            <a:r>
              <a:rPr lang="en-US" sz="1400" b="1" i="0" u="none" strike="noStrike" cap="none" dirty="0"/>
              <a:t>What we store:</a:t>
            </a:r>
          </a:p>
          <a:p>
            <a:pPr>
              <a:lnSpc>
                <a:spcPct val="105000"/>
              </a:lnSpc>
              <a:spcAft>
                <a:spcPts val="600"/>
              </a:spcAft>
              <a:buClr>
                <a:srgbClr val="000000"/>
              </a:buClr>
              <a:buFont typeface="Arial"/>
            </a:pPr>
            <a:r>
              <a:rPr lang="en-US" sz="1400" b="0" i="0" u="none" strike="noStrike" cap="none" dirty="0"/>
              <a:t>Usernames and passwords only</a:t>
            </a:r>
          </a:p>
          <a:p>
            <a:pPr>
              <a:lnSpc>
                <a:spcPct val="105000"/>
              </a:lnSpc>
              <a:spcAft>
                <a:spcPts val="600"/>
              </a:spcAft>
              <a:buClr>
                <a:srgbClr val="000000"/>
              </a:buClr>
              <a:buFont typeface="Arial"/>
            </a:pPr>
            <a:r>
              <a:rPr lang="en-US" sz="1400" b="0" i="0" u="none" strike="noStrike" cap="none" dirty="0"/>
              <a:t>No personal student IDs or real names</a:t>
            </a:r>
          </a:p>
          <a:p>
            <a:pPr marL="114300" indent="0">
              <a:lnSpc>
                <a:spcPct val="105000"/>
              </a:lnSpc>
              <a:spcAft>
                <a:spcPts val="600"/>
              </a:spcAft>
              <a:buClr>
                <a:srgbClr val="000000"/>
              </a:buClr>
              <a:buFont typeface="Arial"/>
              <a:buNone/>
            </a:pPr>
            <a:endParaRPr lang="en-US" sz="1400" b="0" i="0" u="none" strike="noStrike" cap="none" dirty="0"/>
          </a:p>
          <a:p>
            <a:pPr marL="114300" indent="0">
              <a:lnSpc>
                <a:spcPct val="105000"/>
              </a:lnSpc>
              <a:spcAft>
                <a:spcPts val="600"/>
              </a:spcAft>
              <a:buClr>
                <a:srgbClr val="000000"/>
              </a:buClr>
              <a:buFont typeface="Arial"/>
              <a:buNone/>
            </a:pPr>
            <a:r>
              <a:rPr lang="en-US" sz="1400" b="1" i="0" u="none" strike="noStrike" cap="none" dirty="0"/>
              <a:t>Game Data: </a:t>
            </a:r>
            <a:r>
              <a:rPr lang="en-US" sz="1400" b="0" i="0" u="none" strike="noStrike" cap="none" dirty="0"/>
              <a:t>Tracks playtime, accuracy, and “flags” captured </a:t>
            </a:r>
          </a:p>
          <a:p>
            <a:pPr marL="114300" indent="0">
              <a:lnSpc>
                <a:spcPct val="105000"/>
              </a:lnSpc>
              <a:spcAft>
                <a:spcPts val="600"/>
              </a:spcAft>
              <a:buClr>
                <a:srgbClr val="000000"/>
              </a:buClr>
              <a:buFont typeface="Arial"/>
              <a:buNone/>
            </a:pPr>
            <a:endParaRPr lang="en-US" sz="1400" b="0" i="0" u="none" strike="noStrike" cap="none" dirty="0"/>
          </a:p>
          <a:p>
            <a:pPr marL="114300" indent="0">
              <a:lnSpc>
                <a:spcPct val="105000"/>
              </a:lnSpc>
              <a:spcAft>
                <a:spcPts val="600"/>
              </a:spcAft>
              <a:buClr>
                <a:srgbClr val="000000"/>
              </a:buClr>
              <a:buFont typeface="Arial"/>
              <a:buNone/>
            </a:pPr>
            <a:r>
              <a:rPr lang="en-US" sz="1400" b="1" i="0" u="none" strike="noStrike" cap="none" dirty="0"/>
              <a:t>Management: </a:t>
            </a:r>
            <a:r>
              <a:rPr lang="en-US" sz="1400" b="0" i="0" u="none" strike="noStrike" cap="none" dirty="0"/>
              <a:t>Full access for the client to view progress without developer help (CRUD)</a:t>
            </a:r>
          </a:p>
        </p:txBody>
      </p:sp>
      <p:pic>
        <p:nvPicPr>
          <p:cNvPr id="1026" name="Picture 2" descr="Image of client server database architecture diagram">
            <a:extLst>
              <a:ext uri="{FF2B5EF4-FFF2-40B4-BE49-F238E27FC236}">
                <a16:creationId xmlns:a16="http://schemas.microsoft.com/office/drawing/2014/main" id="{2D49329B-F846-FA34-A3E3-562724656A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276" r="11062" b="-2"/>
          <a:stretch>
            <a:fillRect/>
          </a:stretch>
        </p:blipFill>
        <p:spPr bwMode="auto">
          <a:xfrm>
            <a:off x="4762500" y="1334625"/>
            <a:ext cx="3993600" cy="3264408"/>
          </a:xfrm>
          <a:prstGeom prst="rect">
            <a:avLst/>
          </a:prstGeom>
          <a:solidFill>
            <a:srgbClr val="FFFFFF"/>
          </a:solidFill>
          <a:ln>
            <a:noFill/>
          </a:ln>
        </p:spPr>
      </p:pic>
    </p:spTree>
    <p:extLst>
      <p:ext uri="{BB962C8B-B14F-4D97-AF65-F5344CB8AC3E}">
        <p14:creationId xmlns:p14="http://schemas.microsoft.com/office/powerpoint/2010/main" val="34036438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F4731-A031-6E61-1B16-DCEDF4E65318}"/>
              </a:ext>
            </a:extLst>
          </p:cNvPr>
          <p:cNvSpPr>
            <a:spLocks noGrp="1"/>
          </p:cNvSpPr>
          <p:nvPr>
            <p:ph type="title"/>
          </p:nvPr>
        </p:nvSpPr>
        <p:spPr/>
        <p:txBody>
          <a:bodyPr/>
          <a:lstStyle/>
          <a:p>
            <a:r>
              <a:rPr lang="en-GB" dirty="0"/>
              <a:t>Security &amp; Hosting</a:t>
            </a:r>
          </a:p>
        </p:txBody>
      </p:sp>
      <p:sp>
        <p:nvSpPr>
          <p:cNvPr id="3" name="TextBox 2">
            <a:extLst>
              <a:ext uri="{FF2B5EF4-FFF2-40B4-BE49-F238E27FC236}">
                <a16:creationId xmlns:a16="http://schemas.microsoft.com/office/drawing/2014/main" id="{74A6F900-03EB-C78D-3831-B11FAAB44102}"/>
              </a:ext>
            </a:extLst>
          </p:cNvPr>
          <p:cNvSpPr txBox="1"/>
          <p:nvPr/>
        </p:nvSpPr>
        <p:spPr>
          <a:xfrm>
            <a:off x="508000" y="1451428"/>
            <a:ext cx="8248100" cy="2862322"/>
          </a:xfrm>
          <a:prstGeom prst="rect">
            <a:avLst/>
          </a:prstGeom>
          <a:noFill/>
        </p:spPr>
        <p:txBody>
          <a:bodyPr wrap="square" rtlCol="0">
            <a:spAutoFit/>
          </a:bodyPr>
          <a:lstStyle/>
          <a:p>
            <a:r>
              <a:rPr lang="en-GB" sz="1800" b="1" dirty="0">
                <a:solidFill>
                  <a:schemeClr val="tx1"/>
                </a:solidFill>
              </a:rPr>
              <a:t>Security priority: </a:t>
            </a:r>
            <a:r>
              <a:rPr lang="en-GB" sz="1800" dirty="0">
                <a:solidFill>
                  <a:schemeClr val="tx1"/>
                </a:solidFill>
              </a:rPr>
              <a:t>Protecting pupils and school networks</a:t>
            </a:r>
          </a:p>
          <a:p>
            <a:endParaRPr lang="en-GB" sz="1800" dirty="0">
              <a:solidFill>
                <a:schemeClr val="tx1"/>
              </a:solidFill>
            </a:endParaRPr>
          </a:p>
          <a:p>
            <a:r>
              <a:rPr lang="en-GB" sz="1800" b="1" dirty="0">
                <a:solidFill>
                  <a:schemeClr val="tx1"/>
                </a:solidFill>
              </a:rPr>
              <a:t>Hosting Phase 1 (Testing):</a:t>
            </a:r>
          </a:p>
          <a:p>
            <a:pPr marL="285750" indent="-285750">
              <a:buFont typeface="Arial" panose="020B0604020202020204" pitchFamily="34" charset="0"/>
              <a:buChar char="•"/>
            </a:pPr>
            <a:r>
              <a:rPr lang="en-GB" sz="1800" dirty="0">
                <a:solidFill>
                  <a:schemeClr val="tx1"/>
                </a:solidFill>
              </a:rPr>
              <a:t>Hosted locally on university of Plymouth servers</a:t>
            </a:r>
          </a:p>
          <a:p>
            <a:pPr marL="285750" indent="-285750">
              <a:buFont typeface="Arial" panose="020B0604020202020204" pitchFamily="34" charset="0"/>
              <a:buChar char="•"/>
            </a:pPr>
            <a:endParaRPr lang="en-GB" sz="1800" dirty="0">
              <a:solidFill>
                <a:schemeClr val="tx1"/>
              </a:solidFill>
            </a:endParaRPr>
          </a:p>
          <a:p>
            <a:r>
              <a:rPr lang="en-GB" sz="1800" b="1" dirty="0">
                <a:solidFill>
                  <a:schemeClr val="tx1"/>
                </a:solidFill>
              </a:rPr>
              <a:t>Hosting Phase 2 (Live):</a:t>
            </a:r>
          </a:p>
          <a:p>
            <a:pPr marL="285750" indent="-285750">
              <a:buFont typeface="Arial" panose="020B0604020202020204" pitchFamily="34" charset="0"/>
              <a:buChar char="•"/>
            </a:pPr>
            <a:r>
              <a:rPr lang="en-GB" sz="1800" dirty="0">
                <a:solidFill>
                  <a:schemeClr val="tx1"/>
                </a:solidFill>
              </a:rPr>
              <a:t>Migration to AWS</a:t>
            </a:r>
          </a:p>
          <a:p>
            <a:pPr marL="285750" indent="-285750">
              <a:buFont typeface="Arial" panose="020B0604020202020204" pitchFamily="34" charset="0"/>
              <a:buChar char="•"/>
            </a:pPr>
            <a:r>
              <a:rPr lang="en-GB" sz="1800" dirty="0">
                <a:solidFill>
                  <a:schemeClr val="tx1"/>
                </a:solidFill>
              </a:rPr>
              <a:t>Ensures the service is “available” and “flexible”</a:t>
            </a:r>
          </a:p>
          <a:p>
            <a:endParaRPr lang="en-GB" sz="1800" dirty="0">
              <a:solidFill>
                <a:schemeClr val="tx1"/>
              </a:solidFill>
            </a:endParaRPr>
          </a:p>
          <a:p>
            <a:r>
              <a:rPr lang="en-GB" sz="1800" b="1" dirty="0">
                <a:solidFill>
                  <a:schemeClr val="tx1"/>
                </a:solidFill>
              </a:rPr>
              <a:t>Budget: </a:t>
            </a:r>
            <a:r>
              <a:rPr lang="en-GB" sz="1800" dirty="0">
                <a:solidFill>
                  <a:schemeClr val="tx1"/>
                </a:solidFill>
              </a:rPr>
              <a:t>AWS chosen for its free tier option</a:t>
            </a:r>
          </a:p>
        </p:txBody>
      </p:sp>
    </p:spTree>
    <p:extLst>
      <p:ext uri="{BB962C8B-B14F-4D97-AF65-F5344CB8AC3E}">
        <p14:creationId xmlns:p14="http://schemas.microsoft.com/office/powerpoint/2010/main" val="1487528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440EF-0DAC-A2F2-27D1-0C6578B00CE6}"/>
              </a:ext>
            </a:extLst>
          </p:cNvPr>
          <p:cNvSpPr>
            <a:spLocks noGrp="1"/>
          </p:cNvSpPr>
          <p:nvPr>
            <p:ph type="title"/>
          </p:nvPr>
        </p:nvSpPr>
        <p:spPr>
          <a:xfrm>
            <a:off x="387900" y="458025"/>
            <a:ext cx="8368200" cy="686100"/>
          </a:xfrm>
        </p:spPr>
        <p:txBody>
          <a:bodyPr wrap="square" anchor="ctr">
            <a:normAutofit/>
          </a:bodyPr>
          <a:lstStyle/>
          <a:p>
            <a:pPr>
              <a:lnSpc>
                <a:spcPct val="90000"/>
              </a:lnSpc>
            </a:pPr>
            <a:r>
              <a:rPr lang="en-GB" sz="3400" dirty="0"/>
              <a:t>Logic Implementation</a:t>
            </a:r>
          </a:p>
        </p:txBody>
      </p:sp>
      <p:sp>
        <p:nvSpPr>
          <p:cNvPr id="4" name="Rectangle 1">
            <a:extLst>
              <a:ext uri="{FF2B5EF4-FFF2-40B4-BE49-F238E27FC236}">
                <a16:creationId xmlns:a16="http://schemas.microsoft.com/office/drawing/2014/main" id="{3E51C15C-112E-7D9E-61E9-29D8A8B0A6D0}"/>
              </a:ext>
            </a:extLst>
          </p:cNvPr>
          <p:cNvSpPr>
            <a:spLocks noChangeArrowheads="1"/>
          </p:cNvSpPr>
          <p:nvPr/>
        </p:nvSpPr>
        <p:spPr bwMode="auto">
          <a:xfrm>
            <a:off x="387900" y="1334625"/>
            <a:ext cx="6389760" cy="3264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a:bodyPr>
          <a:lstStyle/>
          <a:p>
            <a:pPr marL="0" lvl="0" indent="0" defTabSz="914400" eaLnBrk="0" fontAlgn="base" latinLnBrk="0" hangingPunct="0">
              <a:lnSpc>
                <a:spcPct val="90000"/>
              </a:lnSpc>
              <a:spcAft>
                <a:spcPts val="600"/>
              </a:spcAft>
              <a:buSzTx/>
              <a:tabLst/>
            </a:pPr>
            <a:r>
              <a:rPr kumimoji="0" lang="en-US" altLang="en-US" sz="1500" b="0" i="0" u="none" strike="noStrike" cap="none" normalizeH="0" baseline="0" dirty="0">
                <a:ln>
                  <a:noFill/>
                </a:ln>
                <a:solidFill>
                  <a:schemeClr val="dk1"/>
                </a:solidFill>
                <a:effectLst/>
              </a:rPr>
              <a:t>The Concept: </a:t>
            </a:r>
            <a:r>
              <a:rPr lang="en-US" sz="1500" dirty="0">
                <a:solidFill>
                  <a:schemeClr val="tx1"/>
                </a:solidFill>
              </a:rPr>
              <a:t>The proposal requested a feature to "apply penalties to the opposing team" to create competitive interaction.</a:t>
            </a:r>
            <a:endParaRPr kumimoji="0" lang="en-US" altLang="en-US" sz="1500" b="0" i="0" u="none" strike="noStrike" cap="none" normalizeH="0" baseline="0" dirty="0">
              <a:ln>
                <a:noFill/>
              </a:ln>
              <a:solidFill>
                <a:schemeClr val="tx1"/>
              </a:solidFill>
              <a:effectLst/>
            </a:endParaRPr>
          </a:p>
          <a:p>
            <a:pPr marL="0" lvl="0" indent="0" defTabSz="914400" eaLnBrk="0" fontAlgn="base" latinLnBrk="0" hangingPunct="0">
              <a:lnSpc>
                <a:spcPct val="90000"/>
              </a:lnSpc>
              <a:spcAft>
                <a:spcPts val="600"/>
              </a:spcAft>
              <a:buSzTx/>
              <a:tabLst/>
            </a:pPr>
            <a:endParaRPr kumimoji="0" lang="en-US" altLang="en-US" sz="1500" b="0" i="0" u="none" strike="noStrike" cap="none" normalizeH="0" baseline="0" dirty="0">
              <a:ln>
                <a:noFill/>
              </a:ln>
              <a:solidFill>
                <a:schemeClr val="dk1"/>
              </a:solidFill>
              <a:effectLst/>
            </a:endParaRPr>
          </a:p>
          <a:p>
            <a:pPr marL="0" lvl="0" indent="0" defTabSz="914400" eaLnBrk="0" fontAlgn="base" latinLnBrk="0" hangingPunct="0">
              <a:lnSpc>
                <a:spcPct val="90000"/>
              </a:lnSpc>
              <a:spcAft>
                <a:spcPts val="600"/>
              </a:spcAft>
              <a:buSzTx/>
              <a:tabLst/>
            </a:pPr>
            <a:r>
              <a:rPr kumimoji="0" lang="en-US" altLang="en-US" sz="1500" b="0" i="0" u="none" strike="noStrike" cap="none" normalizeH="0" baseline="0" dirty="0">
                <a:ln>
                  <a:noFill/>
                </a:ln>
                <a:solidFill>
                  <a:schemeClr val="dk1"/>
                </a:solidFill>
                <a:effectLst/>
              </a:rPr>
              <a:t>Core Feature: Implements the specific requirement to "apply penalties to the opposing team" (Sabotage).</a:t>
            </a:r>
          </a:p>
          <a:p>
            <a:pPr marL="0" lvl="0" indent="0" defTabSz="914400" eaLnBrk="0" fontAlgn="base" latinLnBrk="0" hangingPunct="0">
              <a:lnSpc>
                <a:spcPct val="90000"/>
              </a:lnSpc>
              <a:spcAft>
                <a:spcPts val="600"/>
              </a:spcAft>
              <a:buSzTx/>
              <a:tabLst/>
            </a:pPr>
            <a:r>
              <a:rPr kumimoji="0" lang="en-US" altLang="en-US" sz="1500" b="0" i="0" u="none" strike="noStrike" cap="none" normalizeH="0" baseline="0" dirty="0">
                <a:ln>
                  <a:noFill/>
                </a:ln>
                <a:solidFill>
                  <a:schemeClr val="dk1"/>
                </a:solidFill>
                <a:effectLst/>
              </a:rPr>
              <a:t>Development Process:</a:t>
            </a:r>
          </a:p>
          <a:p>
            <a:pPr marL="285750" lvl="0" indent="-285750" defTabSz="914400" eaLnBrk="0" fontAlgn="base" latinLnBrk="0" hangingPunct="0">
              <a:lnSpc>
                <a:spcPct val="90000"/>
              </a:lnSpc>
              <a:spcAft>
                <a:spcPts val="600"/>
              </a:spcAft>
              <a:buSzTx/>
              <a:buFont typeface="Arial"/>
              <a:buChar char="•"/>
              <a:tabLst/>
            </a:pPr>
            <a:r>
              <a:rPr kumimoji="0" lang="en-US" altLang="en-US" sz="1500" b="0" i="0" u="none" strike="noStrike" cap="none" normalizeH="0" baseline="0" dirty="0">
                <a:ln>
                  <a:noFill/>
                </a:ln>
                <a:solidFill>
                  <a:schemeClr val="dk1"/>
                </a:solidFill>
                <a:effectLst/>
              </a:rPr>
              <a:t>Prototyped full game logic in HTML/JS first.</a:t>
            </a:r>
          </a:p>
          <a:p>
            <a:pPr marL="285750" lvl="0" indent="-285750" defTabSz="914400" eaLnBrk="0" fontAlgn="base" latinLnBrk="0" hangingPunct="0">
              <a:lnSpc>
                <a:spcPct val="90000"/>
              </a:lnSpc>
              <a:spcAft>
                <a:spcPts val="600"/>
              </a:spcAft>
              <a:buSzTx/>
              <a:buFont typeface="Arial"/>
              <a:buChar char="•"/>
              <a:tabLst/>
            </a:pPr>
            <a:r>
              <a:rPr kumimoji="0" lang="en-US" altLang="en-US" sz="1500" b="0" i="0" u="none" strike="noStrike" cap="none" normalizeH="0" baseline="0" dirty="0">
                <a:ln>
                  <a:noFill/>
                </a:ln>
                <a:solidFill>
                  <a:schemeClr val="dk1"/>
                </a:solidFill>
                <a:effectLst/>
              </a:rPr>
              <a:t>Validated the "Choice System" (Points vs. Sabotage) before Marc integrated it into Unity.</a:t>
            </a:r>
          </a:p>
          <a:p>
            <a:pPr marL="0" lvl="0" indent="0" defTabSz="914400" eaLnBrk="0" fontAlgn="base" latinLnBrk="0" hangingPunct="0">
              <a:lnSpc>
                <a:spcPct val="90000"/>
              </a:lnSpc>
              <a:spcAft>
                <a:spcPts val="600"/>
              </a:spcAft>
              <a:buSzTx/>
              <a:tabLst/>
            </a:pPr>
            <a:endParaRPr kumimoji="0" lang="en-US" altLang="en-US" sz="1500" b="0" i="0" u="none" strike="noStrike" cap="none" normalizeH="0" baseline="0" dirty="0">
              <a:ln>
                <a:noFill/>
              </a:ln>
              <a:solidFill>
                <a:schemeClr val="dk1"/>
              </a:solidFill>
              <a:effectLst/>
            </a:endParaRPr>
          </a:p>
          <a:p>
            <a:pPr marL="0" lvl="0" indent="0" defTabSz="914400" eaLnBrk="0" fontAlgn="base" latinLnBrk="0" hangingPunct="0">
              <a:lnSpc>
                <a:spcPct val="90000"/>
              </a:lnSpc>
              <a:spcAft>
                <a:spcPts val="600"/>
              </a:spcAft>
              <a:buSzTx/>
              <a:tabLst/>
            </a:pPr>
            <a:r>
              <a:rPr kumimoji="0" lang="en-US" altLang="en-US" sz="1500" b="0" i="0" u="none" strike="noStrike" cap="none" normalizeH="0" baseline="0" dirty="0">
                <a:ln>
                  <a:noFill/>
                </a:ln>
                <a:solidFill>
                  <a:schemeClr val="dk1"/>
                </a:solidFill>
                <a:effectLst/>
              </a:rPr>
              <a:t>Outcome: A functional retro-style game that interacts directly with the live scoreboard.</a:t>
            </a:r>
          </a:p>
        </p:txBody>
      </p:sp>
      <p:pic>
        <p:nvPicPr>
          <p:cNvPr id="7" name="Picture 6">
            <a:extLst>
              <a:ext uri="{FF2B5EF4-FFF2-40B4-BE49-F238E27FC236}">
                <a16:creationId xmlns:a16="http://schemas.microsoft.com/office/drawing/2014/main" id="{28CD7622-B21B-ADFF-3C50-7BB7D247EA4B}"/>
              </a:ext>
            </a:extLst>
          </p:cNvPr>
          <p:cNvPicPr>
            <a:picLocks noChangeAspect="1"/>
          </p:cNvPicPr>
          <p:nvPr/>
        </p:nvPicPr>
        <p:blipFill>
          <a:blip r:embed="rId3"/>
          <a:stretch>
            <a:fillRect/>
          </a:stretch>
        </p:blipFill>
        <p:spPr>
          <a:xfrm>
            <a:off x="6956131" y="116114"/>
            <a:ext cx="2089087" cy="4911271"/>
          </a:xfrm>
          <a:prstGeom prst="rect">
            <a:avLst/>
          </a:prstGeom>
        </p:spPr>
      </p:pic>
    </p:spTree>
    <p:extLst>
      <p:ext uri="{BB962C8B-B14F-4D97-AF65-F5344CB8AC3E}">
        <p14:creationId xmlns:p14="http://schemas.microsoft.com/office/powerpoint/2010/main" val="1654874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490250" y="526350"/>
            <a:ext cx="8233500" cy="4090800"/>
          </a:xfrm>
          <a:prstGeom prst="rect">
            <a:avLst/>
          </a:prstGeom>
        </p:spPr>
        <p:txBody>
          <a:bodyPr spcFirstLastPara="1" wrap="square" lIns="91425" tIns="91425" rIns="91425" bIns="91425" anchor="ctr" anchorCtr="0">
            <a:normAutofit/>
          </a:bodyPr>
          <a:lstStyle/>
          <a:p>
            <a:pPr marL="457200" lvl="0" indent="-387350" algn="l" rtl="0">
              <a:spcBef>
                <a:spcPts val="0"/>
              </a:spcBef>
              <a:spcAft>
                <a:spcPts val="0"/>
              </a:spcAft>
              <a:buSzPts val="2500"/>
              <a:buChar char="●"/>
            </a:pPr>
            <a:r>
              <a:rPr lang="en-GB" sz="2500"/>
              <a:t>What is Capture the flag?</a:t>
            </a:r>
            <a:endParaRPr sz="2500"/>
          </a:p>
          <a:p>
            <a:pPr marL="0" lvl="0" indent="0" algn="l" rtl="0">
              <a:spcBef>
                <a:spcPts val="0"/>
              </a:spcBef>
              <a:spcAft>
                <a:spcPts val="0"/>
              </a:spcAft>
              <a:buNone/>
            </a:pPr>
            <a:endParaRPr/>
          </a:p>
          <a:p>
            <a:pPr marL="457200" lvl="0" indent="-387350" algn="l" rtl="0">
              <a:lnSpc>
                <a:spcPct val="115000"/>
              </a:lnSpc>
              <a:spcBef>
                <a:spcPts val="0"/>
              </a:spcBef>
              <a:spcAft>
                <a:spcPts val="0"/>
              </a:spcAft>
              <a:buSzPts val="2500"/>
              <a:buChar char="●"/>
            </a:pPr>
            <a:r>
              <a:rPr lang="en-GB" sz="2500"/>
              <a:t>What will this presentation entail?</a:t>
            </a:r>
            <a:endParaRPr sz="55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B60CB-3DB0-EE2C-DAB1-4377D77481E8}"/>
              </a:ext>
            </a:extLst>
          </p:cNvPr>
          <p:cNvSpPr>
            <a:spLocks noGrp="1"/>
          </p:cNvSpPr>
          <p:nvPr>
            <p:ph type="title"/>
          </p:nvPr>
        </p:nvSpPr>
        <p:spPr>
          <a:xfrm>
            <a:off x="234218" y="212841"/>
            <a:ext cx="5618700" cy="1009842"/>
          </a:xfrm>
        </p:spPr>
        <p:txBody>
          <a:bodyPr>
            <a:normAutofit/>
          </a:bodyPr>
          <a:lstStyle/>
          <a:p>
            <a:r>
              <a:rPr lang="en-GB" sz="3000" dirty="0"/>
              <a:t>Ed’s Cyber Worm Game</a:t>
            </a:r>
          </a:p>
        </p:txBody>
      </p:sp>
      <p:pic>
        <p:nvPicPr>
          <p:cNvPr id="4" name="Picture 3">
            <a:extLst>
              <a:ext uri="{FF2B5EF4-FFF2-40B4-BE49-F238E27FC236}">
                <a16:creationId xmlns:a16="http://schemas.microsoft.com/office/drawing/2014/main" id="{5C27CB2B-2CD7-2C93-8CDE-9E085BB7379A}"/>
              </a:ext>
            </a:extLst>
          </p:cNvPr>
          <p:cNvPicPr>
            <a:picLocks noChangeAspect="1"/>
          </p:cNvPicPr>
          <p:nvPr/>
        </p:nvPicPr>
        <p:blipFill>
          <a:blip r:embed="rId2"/>
          <a:stretch>
            <a:fillRect/>
          </a:stretch>
        </p:blipFill>
        <p:spPr>
          <a:xfrm>
            <a:off x="3875798" y="1107730"/>
            <a:ext cx="5100998" cy="3879001"/>
          </a:xfrm>
          <a:prstGeom prst="rect">
            <a:avLst/>
          </a:prstGeom>
        </p:spPr>
      </p:pic>
      <p:sp>
        <p:nvSpPr>
          <p:cNvPr id="5" name="TextBox 4">
            <a:extLst>
              <a:ext uri="{FF2B5EF4-FFF2-40B4-BE49-F238E27FC236}">
                <a16:creationId xmlns:a16="http://schemas.microsoft.com/office/drawing/2014/main" id="{3912F519-2BE8-8535-B62F-5287AB0A2779}"/>
              </a:ext>
            </a:extLst>
          </p:cNvPr>
          <p:cNvSpPr txBox="1"/>
          <p:nvPr/>
        </p:nvSpPr>
        <p:spPr>
          <a:xfrm>
            <a:off x="381435" y="1358537"/>
            <a:ext cx="2889504" cy="738664"/>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tx1"/>
                </a:solidFill>
              </a:rPr>
              <a:t>Secure the data</a:t>
            </a:r>
          </a:p>
          <a:p>
            <a:pPr marL="285750" indent="-285750">
              <a:buFont typeface="Arial" panose="020B0604020202020204" pitchFamily="34" charset="0"/>
              <a:buChar char="•"/>
            </a:pPr>
            <a:r>
              <a:rPr lang="en-GB" dirty="0">
                <a:solidFill>
                  <a:schemeClr val="tx1"/>
                </a:solidFill>
              </a:rPr>
              <a:t>Hack the files</a:t>
            </a:r>
          </a:p>
          <a:p>
            <a:pPr marL="285750" indent="-285750">
              <a:buFont typeface="Arial" panose="020B0604020202020204" pitchFamily="34" charset="0"/>
              <a:buChar char="•"/>
            </a:pPr>
            <a:r>
              <a:rPr lang="en-GB" dirty="0">
                <a:solidFill>
                  <a:schemeClr val="tx1"/>
                </a:solidFill>
              </a:rPr>
              <a:t>Evade the firewalls</a:t>
            </a:r>
          </a:p>
        </p:txBody>
      </p:sp>
    </p:spTree>
    <p:extLst>
      <p:ext uri="{BB962C8B-B14F-4D97-AF65-F5344CB8AC3E}">
        <p14:creationId xmlns:p14="http://schemas.microsoft.com/office/powerpoint/2010/main" val="3316002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CAEEB9-9EED-5664-59DD-15EDDAE668B0}"/>
              </a:ext>
            </a:extLst>
          </p:cNvPr>
          <p:cNvPicPr>
            <a:picLocks noChangeAspect="1"/>
          </p:cNvPicPr>
          <p:nvPr/>
        </p:nvPicPr>
        <p:blipFill>
          <a:blip r:embed="rId2"/>
          <a:stretch>
            <a:fillRect/>
          </a:stretch>
        </p:blipFill>
        <p:spPr>
          <a:xfrm>
            <a:off x="3897823" y="1395768"/>
            <a:ext cx="5168685" cy="2351963"/>
          </a:xfrm>
          <a:prstGeom prst="rect">
            <a:avLst/>
          </a:prstGeom>
        </p:spPr>
      </p:pic>
      <p:sp>
        <p:nvSpPr>
          <p:cNvPr id="7" name="TextBox 6">
            <a:extLst>
              <a:ext uri="{FF2B5EF4-FFF2-40B4-BE49-F238E27FC236}">
                <a16:creationId xmlns:a16="http://schemas.microsoft.com/office/drawing/2014/main" id="{4BF94600-E31A-AB7B-5EC0-6933724C07F6}"/>
              </a:ext>
            </a:extLst>
          </p:cNvPr>
          <p:cNvSpPr txBox="1"/>
          <p:nvPr/>
        </p:nvSpPr>
        <p:spPr>
          <a:xfrm>
            <a:off x="418454" y="380803"/>
            <a:ext cx="4572000" cy="954107"/>
          </a:xfrm>
          <a:prstGeom prst="rect">
            <a:avLst/>
          </a:prstGeom>
          <a:noFill/>
        </p:spPr>
        <p:txBody>
          <a:bodyPr wrap="square">
            <a:spAutoFit/>
          </a:bodyPr>
          <a:lstStyle/>
          <a:p>
            <a:r>
              <a:rPr lang="en-GB" sz="2800" dirty="0">
                <a:solidFill>
                  <a:schemeClr val="tx1"/>
                </a:solidFill>
                <a:latin typeface="Roboto Slab" pitchFamily="2" charset="0"/>
                <a:ea typeface="Roboto Slab" pitchFamily="2" charset="0"/>
                <a:cs typeface="Roboto Slab" pitchFamily="2" charset="0"/>
              </a:rPr>
              <a:t>Web Architecture &amp; Structure Development</a:t>
            </a:r>
          </a:p>
        </p:txBody>
      </p:sp>
      <p:sp>
        <p:nvSpPr>
          <p:cNvPr id="9" name="TextBox 8">
            <a:extLst>
              <a:ext uri="{FF2B5EF4-FFF2-40B4-BE49-F238E27FC236}">
                <a16:creationId xmlns:a16="http://schemas.microsoft.com/office/drawing/2014/main" id="{7342F82F-DE4A-D6CD-7FBE-F9A828B4EBB4}"/>
              </a:ext>
            </a:extLst>
          </p:cNvPr>
          <p:cNvSpPr txBox="1"/>
          <p:nvPr/>
        </p:nvSpPr>
        <p:spPr>
          <a:xfrm>
            <a:off x="263471" y="1573078"/>
            <a:ext cx="3634352" cy="3108543"/>
          </a:xfrm>
          <a:prstGeom prst="rect">
            <a:avLst/>
          </a:prstGeom>
          <a:noFill/>
        </p:spPr>
        <p:txBody>
          <a:bodyPr wrap="square" rtlCol="0">
            <a:spAutoFit/>
          </a:bodyPr>
          <a:lstStyle/>
          <a:p>
            <a:pPr marL="285750" indent="-285750">
              <a:buFont typeface="Arial" panose="020B0604020202020204" pitchFamily="34" charset="0"/>
              <a:buChar char="•"/>
            </a:pPr>
            <a:r>
              <a:rPr lang="en-GB" sz="1200" b="1" dirty="0">
                <a:solidFill>
                  <a:schemeClr val="tx1"/>
                </a:solidFill>
              </a:rPr>
              <a:t>The Backbone:</a:t>
            </a:r>
            <a:r>
              <a:rPr lang="en-GB" sz="1200" dirty="0">
                <a:solidFill>
                  <a:schemeClr val="tx1"/>
                </a:solidFill>
              </a:rPr>
              <a:t> A robust </a:t>
            </a:r>
            <a:r>
              <a:rPr lang="en-GB" sz="1200" b="1" dirty="0">
                <a:solidFill>
                  <a:schemeClr val="tx1"/>
                </a:solidFill>
              </a:rPr>
              <a:t>HTML5</a:t>
            </a:r>
            <a:r>
              <a:rPr lang="en-GB" sz="1200" dirty="0">
                <a:solidFill>
                  <a:schemeClr val="tx1"/>
                </a:solidFill>
              </a:rPr>
              <a:t> framework serves as the container for all game elements.</a:t>
            </a:r>
          </a:p>
          <a:p>
            <a:pPr marL="285750" indent="-285750">
              <a:buFont typeface="Arial" panose="020B0604020202020204" pitchFamily="34" charset="0"/>
              <a:buChar char="•"/>
            </a:pPr>
            <a:endParaRPr lang="en-GB" sz="1200" dirty="0">
              <a:solidFill>
                <a:schemeClr val="tx1"/>
              </a:solidFill>
            </a:endParaRPr>
          </a:p>
          <a:p>
            <a:pPr marL="285750" indent="-285750">
              <a:buFont typeface="Arial" panose="020B0604020202020204" pitchFamily="34" charset="0"/>
              <a:buChar char="•"/>
            </a:pPr>
            <a:r>
              <a:rPr lang="en-GB" sz="1200" b="1" dirty="0">
                <a:solidFill>
                  <a:schemeClr val="tx1"/>
                </a:solidFill>
              </a:rPr>
              <a:t>Directory Structure</a:t>
            </a:r>
            <a:r>
              <a:rPr lang="en-GB" sz="1200" dirty="0">
                <a:solidFill>
                  <a:schemeClr val="tx1"/>
                </a:solidFill>
              </a:rPr>
              <a:t>:</a:t>
            </a:r>
          </a:p>
          <a:p>
            <a:pPr marL="285750" lvl="4" indent="-285750">
              <a:buFont typeface="Arial" panose="020B0604020202020204" pitchFamily="34" charset="0"/>
              <a:buChar char="•"/>
            </a:pPr>
            <a:r>
              <a:rPr lang="en-GB" sz="1200" dirty="0">
                <a:solidFill>
                  <a:schemeClr val="tx1"/>
                </a:solidFill>
              </a:rPr>
              <a:t>Standardized file organization (CSS, Scripts, Assets) to allow multiple developers to work without conflicts</a:t>
            </a:r>
          </a:p>
          <a:p>
            <a:pPr marL="285750" lvl="4" indent="-285750">
              <a:buFont typeface="Arial" panose="020B0604020202020204" pitchFamily="34" charset="0"/>
              <a:buChar char="•"/>
            </a:pPr>
            <a:r>
              <a:rPr lang="en-GB" sz="1200" b="1" dirty="0">
                <a:solidFill>
                  <a:schemeClr val="tx1"/>
                </a:solidFill>
              </a:rPr>
              <a:t>Modular Design:</a:t>
            </a:r>
            <a:r>
              <a:rPr lang="en-GB" sz="1200" dirty="0">
                <a:solidFill>
                  <a:schemeClr val="tx1"/>
                </a:solidFill>
              </a:rPr>
              <a:t> Each page (Lobby, Quiz, Mini-Game) is built as a separate module for easy maintenance</a:t>
            </a:r>
            <a:endParaRPr lang="en-GB" sz="1050" dirty="0">
              <a:solidFill>
                <a:schemeClr val="tx1"/>
              </a:solidFill>
            </a:endParaRP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sz="1200" b="1" dirty="0">
                <a:solidFill>
                  <a:schemeClr val="tx1"/>
                </a:solidFill>
              </a:rPr>
              <a:t>Unity Integration:</a:t>
            </a:r>
            <a:r>
              <a:rPr lang="en-GB" sz="1200" dirty="0">
                <a:solidFill>
                  <a:schemeClr val="tx1"/>
                </a:solidFill>
              </a:rPr>
              <a:t> Implementing a specific "WebGL Container" to embed Unity games directly into the web interface, ensuring a seamless transition for the user.</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29450885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EB1A10-3615-C516-CDD9-0CD294377167}"/>
              </a:ext>
            </a:extLst>
          </p:cNvPr>
          <p:cNvSpPr txBox="1"/>
          <p:nvPr/>
        </p:nvSpPr>
        <p:spPr>
          <a:xfrm>
            <a:off x="410705" y="287813"/>
            <a:ext cx="5563892" cy="1077218"/>
          </a:xfrm>
          <a:prstGeom prst="rect">
            <a:avLst/>
          </a:prstGeom>
          <a:noFill/>
        </p:spPr>
        <p:txBody>
          <a:bodyPr wrap="square">
            <a:spAutoFit/>
          </a:bodyPr>
          <a:lstStyle/>
          <a:p>
            <a:r>
              <a:rPr lang="en-GB" sz="3200" dirty="0">
                <a:solidFill>
                  <a:schemeClr val="tx1"/>
                </a:solidFill>
                <a:latin typeface="Roboto Slab" pitchFamily="2" charset="0"/>
                <a:ea typeface="Roboto Slab" pitchFamily="2" charset="0"/>
                <a:cs typeface="Roboto Slab" pitchFamily="2" charset="0"/>
              </a:rPr>
              <a:t>Iterative Prototyping &amp; Gameplay Logic</a:t>
            </a:r>
          </a:p>
        </p:txBody>
      </p:sp>
      <p:sp>
        <p:nvSpPr>
          <p:cNvPr id="5" name="TextBox 4">
            <a:extLst>
              <a:ext uri="{FF2B5EF4-FFF2-40B4-BE49-F238E27FC236}">
                <a16:creationId xmlns:a16="http://schemas.microsoft.com/office/drawing/2014/main" id="{2818A5F5-ABD9-0038-2136-16981C09B308}"/>
              </a:ext>
            </a:extLst>
          </p:cNvPr>
          <p:cNvSpPr txBox="1"/>
          <p:nvPr/>
        </p:nvSpPr>
        <p:spPr>
          <a:xfrm>
            <a:off x="550190" y="1433593"/>
            <a:ext cx="6540285" cy="3754874"/>
          </a:xfrm>
          <a:prstGeom prst="rect">
            <a:avLst/>
          </a:prstGeom>
          <a:noFill/>
        </p:spPr>
        <p:txBody>
          <a:bodyPr wrap="square" rtlCol="0">
            <a:spAutoFit/>
          </a:bodyPr>
          <a:lstStyle/>
          <a:p>
            <a:r>
              <a:rPr lang="en-GB" b="1" dirty="0">
                <a:solidFill>
                  <a:schemeClr val="tx1"/>
                </a:solidFill>
              </a:rPr>
              <a:t>From Concept to Playable Demonstrations</a:t>
            </a:r>
            <a:endParaRPr lang="en-GB" dirty="0">
              <a:solidFill>
                <a:schemeClr val="tx1"/>
              </a:solidFill>
            </a:endParaRPr>
          </a:p>
          <a:p>
            <a:pPr marL="285750" indent="-285750">
              <a:buFont typeface="Arial" panose="020B0604020202020204" pitchFamily="34" charset="0"/>
              <a:buChar char="•"/>
            </a:pPr>
            <a:r>
              <a:rPr lang="en-GB" dirty="0">
                <a:solidFill>
                  <a:schemeClr val="tx1"/>
                </a:solidFill>
              </a:rPr>
              <a:t>Rapid prototyping used to turn ideas into </a:t>
            </a:r>
            <a:r>
              <a:rPr lang="en-GB" b="1" dirty="0">
                <a:solidFill>
                  <a:schemeClr val="tx1"/>
                </a:solidFill>
              </a:rPr>
              <a:t>fully playable mini-games</a:t>
            </a:r>
            <a:endParaRPr lang="en-GB" dirty="0">
              <a:solidFill>
                <a:schemeClr val="tx1"/>
              </a:solidFill>
            </a:endParaRPr>
          </a:p>
          <a:p>
            <a:pPr marL="285750" indent="-285750">
              <a:buFont typeface="Arial" panose="020B0604020202020204" pitchFamily="34" charset="0"/>
              <a:buChar char="•"/>
            </a:pPr>
            <a:r>
              <a:rPr lang="en-GB" dirty="0">
                <a:solidFill>
                  <a:schemeClr val="tx1"/>
                </a:solidFill>
              </a:rPr>
              <a:t>Focus on </a:t>
            </a:r>
            <a:r>
              <a:rPr lang="en-GB" i="1" dirty="0">
                <a:solidFill>
                  <a:schemeClr val="tx1"/>
                </a:solidFill>
              </a:rPr>
              <a:t>core gameplay loops</a:t>
            </a:r>
            <a:r>
              <a:rPr lang="en-GB" dirty="0">
                <a:solidFill>
                  <a:schemeClr val="tx1"/>
                </a:solidFill>
              </a:rPr>
              <a:t> rather than visual polish</a:t>
            </a:r>
          </a:p>
          <a:p>
            <a:pPr marL="285750" indent="-285750">
              <a:buFont typeface="Arial" panose="020B0604020202020204" pitchFamily="34" charset="0"/>
              <a:buChar char="•"/>
            </a:pPr>
            <a:r>
              <a:rPr lang="en-GB" dirty="0">
                <a:solidFill>
                  <a:schemeClr val="tx1"/>
                </a:solidFill>
              </a:rPr>
              <a:t>Early builds used to test:</a:t>
            </a:r>
          </a:p>
          <a:p>
            <a:pPr lvl="1"/>
            <a:r>
              <a:rPr lang="en-GB" dirty="0">
                <a:solidFill>
                  <a:schemeClr val="tx1"/>
                </a:solidFill>
              </a:rPr>
              <a:t>      - Player engagement</a:t>
            </a:r>
          </a:p>
          <a:p>
            <a:pPr lvl="1"/>
            <a:r>
              <a:rPr lang="en-GB" dirty="0">
                <a:solidFill>
                  <a:schemeClr val="tx1"/>
                </a:solidFill>
              </a:rPr>
              <a:t>      - Scoring logic</a:t>
            </a:r>
          </a:p>
          <a:p>
            <a:pPr lvl="1"/>
            <a:r>
              <a:rPr lang="en-GB" dirty="0">
                <a:solidFill>
                  <a:schemeClr val="tx1"/>
                </a:solidFill>
              </a:rPr>
              <a:t>      - Difficulty balance</a:t>
            </a:r>
          </a:p>
          <a:p>
            <a:r>
              <a:rPr lang="en-GB" b="1" dirty="0">
                <a:solidFill>
                  <a:schemeClr val="tx1"/>
                </a:solidFill>
              </a:rPr>
              <a:t>Feedback-Driven Development</a:t>
            </a:r>
            <a:endParaRPr lang="en-GB" dirty="0">
              <a:solidFill>
                <a:schemeClr val="tx1"/>
              </a:solidFill>
            </a:endParaRPr>
          </a:p>
          <a:p>
            <a:pPr marL="285750" indent="-285750">
              <a:buFont typeface="Arial" panose="020B0604020202020204" pitchFamily="34" charset="0"/>
              <a:buChar char="•"/>
            </a:pPr>
            <a:r>
              <a:rPr lang="en-GB" dirty="0">
                <a:solidFill>
                  <a:schemeClr val="tx1"/>
                </a:solidFill>
              </a:rPr>
              <a:t>Prototypes reviewed during weekly meetings</a:t>
            </a:r>
          </a:p>
          <a:p>
            <a:pPr marL="285750" indent="-285750">
              <a:buFont typeface="Arial" panose="020B0604020202020204" pitchFamily="34" charset="0"/>
              <a:buChar char="•"/>
            </a:pPr>
            <a:r>
              <a:rPr lang="en-GB" dirty="0">
                <a:solidFill>
                  <a:schemeClr val="tx1"/>
                </a:solidFill>
              </a:rPr>
              <a:t>Game mechanics refined based on:</a:t>
            </a:r>
          </a:p>
          <a:p>
            <a:pPr lvl="1"/>
            <a:r>
              <a:rPr lang="en-GB" dirty="0">
                <a:solidFill>
                  <a:schemeClr val="tx1"/>
                </a:solidFill>
              </a:rPr>
              <a:t>      -Team feedback</a:t>
            </a:r>
          </a:p>
          <a:p>
            <a:pPr lvl="1"/>
            <a:r>
              <a:rPr lang="en-GB" dirty="0">
                <a:solidFill>
                  <a:schemeClr val="tx1"/>
                </a:solidFill>
              </a:rPr>
              <a:t>      - Client-approved brief changes</a:t>
            </a:r>
          </a:p>
          <a:p>
            <a:pPr marL="285750" indent="-285750">
              <a:buFont typeface="Arial" panose="020B0604020202020204" pitchFamily="34" charset="0"/>
              <a:buChar char="•"/>
            </a:pPr>
            <a:r>
              <a:rPr lang="en-GB" dirty="0">
                <a:solidFill>
                  <a:schemeClr val="tx1"/>
                </a:solidFill>
              </a:rPr>
              <a:t>Ensured mini-games remained </a:t>
            </a:r>
            <a:r>
              <a:rPr lang="en-GB" b="1" dirty="0">
                <a:solidFill>
                  <a:schemeClr val="tx1"/>
                </a:solidFill>
              </a:rPr>
              <a:t>educational, competitive, and accessible</a:t>
            </a:r>
            <a:endParaRPr lang="en-GB" dirty="0">
              <a:solidFill>
                <a:schemeClr val="tx1"/>
              </a:solidFill>
            </a:endParaRPr>
          </a:p>
          <a:p>
            <a:r>
              <a:rPr lang="en-GB" b="1" dirty="0">
                <a:solidFill>
                  <a:schemeClr val="tx1"/>
                </a:solidFill>
              </a:rPr>
              <a:t>Reusable Game Logic</a:t>
            </a:r>
            <a:endParaRPr lang="en-GB" dirty="0">
              <a:solidFill>
                <a:schemeClr val="tx1"/>
              </a:solidFill>
            </a:endParaRPr>
          </a:p>
          <a:p>
            <a:pPr marL="285750" indent="-285750">
              <a:buFont typeface="Arial" panose="020B0604020202020204" pitchFamily="34" charset="0"/>
              <a:buChar char="•"/>
            </a:pPr>
            <a:r>
              <a:rPr lang="en-GB" dirty="0">
                <a:solidFill>
                  <a:schemeClr val="tx1"/>
                </a:solidFill>
              </a:rPr>
              <a:t>Gameplay systems are designed to be reused or adapted</a:t>
            </a:r>
          </a:p>
          <a:p>
            <a:pPr marL="285750" indent="-285750">
              <a:buFont typeface="Arial" panose="020B0604020202020204" pitchFamily="34" charset="0"/>
              <a:buChar char="•"/>
            </a:pPr>
            <a:r>
              <a:rPr lang="en-GB" dirty="0">
                <a:solidFill>
                  <a:schemeClr val="tx1"/>
                </a:solidFill>
              </a:rPr>
              <a:t>Supports future mini-games without rebuilding mechanics from scratch</a:t>
            </a:r>
          </a:p>
          <a:p>
            <a:endParaRPr lang="en-GB" dirty="0">
              <a:solidFill>
                <a:schemeClr val="tx1"/>
              </a:solidFill>
            </a:endParaRPr>
          </a:p>
        </p:txBody>
      </p:sp>
      <p:pic>
        <p:nvPicPr>
          <p:cNvPr id="7" name="Picture 6">
            <a:extLst>
              <a:ext uri="{FF2B5EF4-FFF2-40B4-BE49-F238E27FC236}">
                <a16:creationId xmlns:a16="http://schemas.microsoft.com/office/drawing/2014/main" id="{A96121A4-54F5-0BD8-3B89-F54A85BC3ED5}"/>
              </a:ext>
            </a:extLst>
          </p:cNvPr>
          <p:cNvPicPr>
            <a:picLocks noChangeAspect="1"/>
          </p:cNvPicPr>
          <p:nvPr/>
        </p:nvPicPr>
        <p:blipFill>
          <a:blip r:embed="rId2"/>
          <a:stretch>
            <a:fillRect/>
          </a:stretch>
        </p:blipFill>
        <p:spPr>
          <a:xfrm>
            <a:off x="5974597" y="2013978"/>
            <a:ext cx="2950693" cy="1959400"/>
          </a:xfrm>
          <a:prstGeom prst="rect">
            <a:avLst/>
          </a:prstGeom>
        </p:spPr>
      </p:pic>
    </p:spTree>
    <p:extLst>
      <p:ext uri="{BB962C8B-B14F-4D97-AF65-F5344CB8AC3E}">
        <p14:creationId xmlns:p14="http://schemas.microsoft.com/office/powerpoint/2010/main" val="3737632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316DCA-6AA4-13C5-5A44-B5349A4E6AFF}"/>
              </a:ext>
            </a:extLst>
          </p:cNvPr>
          <p:cNvSpPr txBox="1"/>
          <p:nvPr/>
        </p:nvSpPr>
        <p:spPr>
          <a:xfrm>
            <a:off x="410704" y="388552"/>
            <a:ext cx="7725906" cy="1077218"/>
          </a:xfrm>
          <a:prstGeom prst="rect">
            <a:avLst/>
          </a:prstGeom>
          <a:noFill/>
        </p:spPr>
        <p:txBody>
          <a:bodyPr wrap="square">
            <a:spAutoFit/>
          </a:bodyPr>
          <a:lstStyle/>
          <a:p>
            <a:r>
              <a:rPr lang="en-GB" sz="3200" dirty="0">
                <a:solidFill>
                  <a:schemeClr val="tx1"/>
                </a:solidFill>
                <a:latin typeface="Roboto Slab" pitchFamily="2" charset="0"/>
                <a:ea typeface="Roboto Slab" pitchFamily="2" charset="0"/>
                <a:cs typeface="Roboto Slab" pitchFamily="2" charset="0"/>
              </a:rPr>
              <a:t>Integration, Scalability &amp; Maintainability</a:t>
            </a:r>
          </a:p>
        </p:txBody>
      </p:sp>
      <p:sp>
        <p:nvSpPr>
          <p:cNvPr id="6" name="TextBox 5">
            <a:extLst>
              <a:ext uri="{FF2B5EF4-FFF2-40B4-BE49-F238E27FC236}">
                <a16:creationId xmlns:a16="http://schemas.microsoft.com/office/drawing/2014/main" id="{65AC8831-3A55-A1F0-2BC2-B452C753E735}"/>
              </a:ext>
            </a:extLst>
          </p:cNvPr>
          <p:cNvSpPr txBox="1"/>
          <p:nvPr/>
        </p:nvSpPr>
        <p:spPr>
          <a:xfrm>
            <a:off x="395207" y="1556087"/>
            <a:ext cx="7206712" cy="3323987"/>
          </a:xfrm>
          <a:prstGeom prst="rect">
            <a:avLst/>
          </a:prstGeom>
          <a:noFill/>
        </p:spPr>
        <p:txBody>
          <a:bodyPr wrap="square" rtlCol="0">
            <a:spAutoFit/>
          </a:bodyPr>
          <a:lstStyle/>
          <a:p>
            <a:pPr marL="285750" indent="-285750">
              <a:buFont typeface="Arial" panose="020B0604020202020204" pitchFamily="34" charset="0"/>
              <a:buChar char="•"/>
            </a:pPr>
            <a:r>
              <a:rPr lang="en-GB" b="1" dirty="0">
                <a:solidFill>
                  <a:schemeClr val="tx1"/>
                </a:solidFill>
              </a:rPr>
              <a:t>The "Hub" Concept:</a:t>
            </a:r>
            <a:r>
              <a:rPr lang="en-GB" dirty="0">
                <a:solidFill>
                  <a:schemeClr val="tx1"/>
                </a:solidFill>
              </a:rPr>
              <a:t> The HTML structure acts as the central hub linking:</a:t>
            </a:r>
          </a:p>
          <a:p>
            <a:pPr marL="285750" lvl="8" indent="-285750">
              <a:buFont typeface="Arial" panose="020B0604020202020204" pitchFamily="34" charset="0"/>
              <a:buChar char="•"/>
            </a:pPr>
            <a:r>
              <a:rPr lang="en-GB" b="1" dirty="0">
                <a:solidFill>
                  <a:schemeClr val="tx1"/>
                </a:solidFill>
              </a:rPr>
              <a:t>The Database</a:t>
            </a:r>
            <a:r>
              <a:rPr lang="en-GB" dirty="0">
                <a:solidFill>
                  <a:schemeClr val="tx1"/>
                </a:solidFill>
              </a:rPr>
              <a:t> (Backend/Scores).</a:t>
            </a:r>
          </a:p>
          <a:p>
            <a:pPr marL="285750" lvl="5" indent="-285750">
              <a:buFont typeface="Arial" panose="020B0604020202020204" pitchFamily="34" charset="0"/>
              <a:buChar char="•"/>
            </a:pPr>
            <a:r>
              <a:rPr lang="en-GB" b="1" dirty="0">
                <a:solidFill>
                  <a:schemeClr val="tx1"/>
                </a:solidFill>
              </a:rPr>
              <a:t>The Game Engine</a:t>
            </a:r>
            <a:r>
              <a:rPr lang="en-GB" dirty="0">
                <a:solidFill>
                  <a:schemeClr val="tx1"/>
                </a:solidFill>
              </a:rPr>
              <a:t> (Unity Mini-games).</a:t>
            </a:r>
          </a:p>
          <a:p>
            <a:pPr marL="285750" lvl="4" indent="-285750">
              <a:buFont typeface="Arial" panose="020B0604020202020204" pitchFamily="34" charset="0"/>
              <a:buChar char="•"/>
            </a:pPr>
            <a:r>
              <a:rPr lang="en-GB" b="1" dirty="0">
                <a:solidFill>
                  <a:schemeClr val="tx1"/>
                </a:solidFill>
              </a:rPr>
              <a:t>The UI</a:t>
            </a:r>
            <a:r>
              <a:rPr lang="en-GB" dirty="0">
                <a:solidFill>
                  <a:schemeClr val="tx1"/>
                </a:solidFill>
              </a:rPr>
              <a:t> (User Interface).</a:t>
            </a:r>
          </a:p>
          <a:p>
            <a:pPr marL="285750" lvl="3" indent="-285750">
              <a:buFont typeface="Arial" panose="020B0604020202020204" pitchFamily="34" charset="0"/>
              <a:buChar char="•"/>
            </a:pPr>
            <a:endParaRPr lang="en-GB" dirty="0">
              <a:solidFill>
                <a:schemeClr val="tx1"/>
              </a:solidFill>
            </a:endParaRPr>
          </a:p>
          <a:p>
            <a:pPr marL="285750" indent="-285750">
              <a:buFont typeface="Arial" panose="020B0604020202020204" pitchFamily="34" charset="0"/>
              <a:buChar char="•"/>
            </a:pPr>
            <a:r>
              <a:rPr lang="en-GB" b="1" dirty="0">
                <a:solidFill>
                  <a:schemeClr val="tx1"/>
                </a:solidFill>
              </a:rPr>
              <a:t>Scalability:</a:t>
            </a:r>
            <a:endParaRPr lang="en-GB" dirty="0">
              <a:solidFill>
                <a:schemeClr val="tx1"/>
              </a:solidFill>
            </a:endParaRPr>
          </a:p>
          <a:p>
            <a:pPr lvl="2"/>
            <a:r>
              <a:rPr lang="en-GB" dirty="0">
                <a:solidFill>
                  <a:schemeClr val="tx1"/>
                </a:solidFill>
              </a:rPr>
              <a:t>      The structure supports "Any number of players" by using lightweight web calls.</a:t>
            </a:r>
          </a:p>
          <a:p>
            <a:pPr lvl="2"/>
            <a:r>
              <a:rPr lang="en-GB" dirty="0">
                <a:solidFill>
                  <a:schemeClr val="tx1"/>
                </a:solidFill>
              </a:rPr>
              <a:t>      Designed to scale from small workshops to full-class sessions without code changes.</a:t>
            </a:r>
          </a:p>
          <a:p>
            <a:pPr lvl="2"/>
            <a:endParaRPr lang="en-GB" dirty="0">
              <a:solidFill>
                <a:schemeClr val="tx1"/>
              </a:solidFill>
            </a:endParaRPr>
          </a:p>
          <a:p>
            <a:pPr marL="285750" lvl="2" indent="-285750">
              <a:buFont typeface="Arial" panose="020B0604020202020204" pitchFamily="34" charset="0"/>
              <a:buChar char="•"/>
            </a:pPr>
            <a:r>
              <a:rPr lang="en-GB" b="1" dirty="0">
                <a:solidFill>
                  <a:schemeClr val="tx1"/>
                </a:solidFill>
              </a:rPr>
              <a:t>Maintainability:</a:t>
            </a:r>
          </a:p>
          <a:p>
            <a:pPr lvl="2"/>
            <a:r>
              <a:rPr lang="en-GB" dirty="0"/>
              <a:t>      </a:t>
            </a:r>
            <a:r>
              <a:rPr lang="en-GB" dirty="0">
                <a:solidFill>
                  <a:schemeClr val="tx1"/>
                </a:solidFill>
              </a:rPr>
              <a:t>Modular structure makes debugging and updates quicker</a:t>
            </a:r>
          </a:p>
          <a:p>
            <a:pPr lvl="2"/>
            <a:r>
              <a:rPr lang="en-GB" dirty="0">
                <a:solidFill>
                  <a:schemeClr val="tx1"/>
                </a:solidFill>
              </a:rPr>
              <a:t>      Individual components can be tested independently</a:t>
            </a:r>
          </a:p>
          <a:p>
            <a:pPr lvl="2"/>
            <a:r>
              <a:rPr lang="en-GB" dirty="0">
                <a:solidFill>
                  <a:schemeClr val="tx1"/>
                </a:solidFill>
              </a:rPr>
              <a:t>      Easier handover if new developers join the project</a:t>
            </a:r>
          </a:p>
          <a:p>
            <a:pPr marL="285750" lvl="2" indent="-285750">
              <a:buFont typeface="Arial" panose="020B0604020202020204" pitchFamily="34" charset="0"/>
              <a:buChar char="•"/>
            </a:pPr>
            <a:endParaRPr lang="en-GB" dirty="0">
              <a:solidFill>
                <a:schemeClr val="tx1"/>
              </a:solidFill>
            </a:endParaRPr>
          </a:p>
          <a:p>
            <a:pPr marL="285750" lvl="2" indent="-285750">
              <a:buFont typeface="Arial" panose="020B0604020202020204" pitchFamily="34" charset="0"/>
              <a:buChar char="•"/>
            </a:pPr>
            <a:endParaRPr lang="en-GB" dirty="0">
              <a:solidFill>
                <a:schemeClr val="tx1"/>
              </a:solidFill>
            </a:endParaRPr>
          </a:p>
        </p:txBody>
      </p:sp>
    </p:spTree>
    <p:extLst>
      <p:ext uri="{BB962C8B-B14F-4D97-AF65-F5344CB8AC3E}">
        <p14:creationId xmlns:p14="http://schemas.microsoft.com/office/powerpoint/2010/main" val="30415565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7"/>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Next Steps </a:t>
            </a:r>
            <a:endParaRPr/>
          </a:p>
        </p:txBody>
      </p:sp>
      <p:sp>
        <p:nvSpPr>
          <p:cNvPr id="155" name="Google Shape;155;p27"/>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p>
            <a:pPr marL="457200" lvl="0" indent="-342900" algn="l" rtl="0">
              <a:lnSpc>
                <a:spcPct val="95000"/>
              </a:lnSpc>
              <a:spcBef>
                <a:spcPts val="1200"/>
              </a:spcBef>
              <a:spcAft>
                <a:spcPts val="0"/>
              </a:spcAft>
              <a:buClr>
                <a:schemeClr val="dk1"/>
              </a:buClr>
              <a:buSzPts val="1800"/>
              <a:buFont typeface="Arial"/>
              <a:buChar char="●"/>
            </a:pPr>
            <a:r>
              <a:rPr lang="en-GB" dirty="0">
                <a:latin typeface="Arial"/>
                <a:ea typeface="Arial"/>
                <a:cs typeface="Arial"/>
                <a:sym typeface="Arial"/>
              </a:rPr>
              <a:t>Semester 1 focused on concept, design, and planning</a:t>
            </a:r>
            <a:endParaRPr dirty="0">
              <a:latin typeface="Arial"/>
              <a:ea typeface="Arial"/>
              <a:cs typeface="Arial"/>
              <a:sym typeface="Arial"/>
            </a:endParaRPr>
          </a:p>
          <a:p>
            <a:pPr marL="457200" lvl="0" indent="-342900" algn="l" rtl="0">
              <a:lnSpc>
                <a:spcPct val="95000"/>
              </a:lnSpc>
              <a:spcBef>
                <a:spcPts val="0"/>
              </a:spcBef>
              <a:spcAft>
                <a:spcPts val="0"/>
              </a:spcAft>
              <a:buClr>
                <a:schemeClr val="dk1"/>
              </a:buClr>
              <a:buSzPts val="1800"/>
              <a:buFont typeface="Arial"/>
              <a:buChar char="●"/>
            </a:pPr>
            <a:r>
              <a:rPr lang="en-GB" dirty="0">
                <a:latin typeface="Arial"/>
                <a:ea typeface="Arial"/>
                <a:cs typeface="Arial"/>
                <a:sym typeface="Arial"/>
              </a:rPr>
              <a:t>Semester 2 will focus on:</a:t>
            </a:r>
            <a:endParaRPr dirty="0">
              <a:latin typeface="Arial"/>
              <a:ea typeface="Arial"/>
              <a:cs typeface="Arial"/>
              <a:sym typeface="Arial"/>
            </a:endParaRPr>
          </a:p>
          <a:p>
            <a:pPr marL="914400" lvl="1" indent="-342900" algn="l" rtl="0">
              <a:lnSpc>
                <a:spcPct val="95000"/>
              </a:lnSpc>
              <a:spcBef>
                <a:spcPts val="0"/>
              </a:spcBef>
              <a:spcAft>
                <a:spcPts val="0"/>
              </a:spcAft>
              <a:buClr>
                <a:schemeClr val="dk1"/>
              </a:buClr>
              <a:buSzPts val="1800"/>
              <a:buFont typeface="Arial"/>
              <a:buChar char="○"/>
            </a:pPr>
            <a:r>
              <a:rPr lang="en-GB" sz="1800" dirty="0">
                <a:latin typeface="Arial"/>
                <a:ea typeface="Arial"/>
                <a:cs typeface="Arial"/>
                <a:sym typeface="Arial"/>
              </a:rPr>
              <a:t>Implementing questionnaires and AI logic</a:t>
            </a:r>
            <a:endParaRPr sz="1800" dirty="0">
              <a:latin typeface="Arial"/>
              <a:ea typeface="Arial"/>
              <a:cs typeface="Arial"/>
              <a:sym typeface="Arial"/>
            </a:endParaRPr>
          </a:p>
          <a:p>
            <a:pPr marL="914400" lvl="1" indent="-342900" algn="l" rtl="0">
              <a:lnSpc>
                <a:spcPct val="95000"/>
              </a:lnSpc>
              <a:spcBef>
                <a:spcPts val="0"/>
              </a:spcBef>
              <a:spcAft>
                <a:spcPts val="0"/>
              </a:spcAft>
              <a:buClr>
                <a:schemeClr val="dk1"/>
              </a:buClr>
              <a:buSzPts val="1800"/>
              <a:buFont typeface="Arial"/>
              <a:buChar char="○"/>
            </a:pPr>
            <a:r>
              <a:rPr lang="en-GB" sz="1800" dirty="0">
                <a:latin typeface="Arial"/>
                <a:ea typeface="Arial"/>
                <a:cs typeface="Arial"/>
                <a:sym typeface="Arial"/>
              </a:rPr>
              <a:t>Developing and integrating more mini-games</a:t>
            </a:r>
            <a:endParaRPr sz="1800" dirty="0">
              <a:latin typeface="Arial"/>
              <a:ea typeface="Arial"/>
              <a:cs typeface="Arial"/>
              <a:sym typeface="Arial"/>
            </a:endParaRPr>
          </a:p>
          <a:p>
            <a:pPr marL="914400" lvl="1" indent="-342900" algn="l" rtl="0">
              <a:lnSpc>
                <a:spcPct val="95000"/>
              </a:lnSpc>
              <a:spcBef>
                <a:spcPts val="0"/>
              </a:spcBef>
              <a:spcAft>
                <a:spcPts val="0"/>
              </a:spcAft>
              <a:buClr>
                <a:schemeClr val="dk1"/>
              </a:buClr>
              <a:buSzPts val="1800"/>
              <a:buFont typeface="Arial"/>
              <a:buChar char="○"/>
            </a:pPr>
            <a:r>
              <a:rPr lang="en-GB" sz="1800" dirty="0">
                <a:latin typeface="Arial"/>
                <a:ea typeface="Arial"/>
                <a:cs typeface="Arial"/>
                <a:sym typeface="Arial"/>
              </a:rPr>
              <a:t>Expanding multiplayer and host controls</a:t>
            </a:r>
            <a:endParaRPr sz="1800" dirty="0">
              <a:latin typeface="Arial"/>
              <a:ea typeface="Arial"/>
              <a:cs typeface="Arial"/>
              <a:sym typeface="Arial"/>
            </a:endParaRPr>
          </a:p>
          <a:p>
            <a:pPr marL="914400" lvl="1" indent="-342900" algn="l" rtl="0">
              <a:lnSpc>
                <a:spcPct val="95000"/>
              </a:lnSpc>
              <a:spcBef>
                <a:spcPts val="0"/>
              </a:spcBef>
              <a:spcAft>
                <a:spcPts val="0"/>
              </a:spcAft>
              <a:buClr>
                <a:schemeClr val="dk1"/>
              </a:buClr>
              <a:buSzPts val="1800"/>
              <a:buFont typeface="Arial"/>
              <a:buChar char="○"/>
            </a:pPr>
            <a:r>
              <a:rPr lang="en-GB" sz="1800" dirty="0">
                <a:latin typeface="Arial"/>
                <a:ea typeface="Arial"/>
                <a:cs typeface="Arial"/>
                <a:sym typeface="Arial"/>
              </a:rPr>
              <a:t>Testing and refinement</a:t>
            </a:r>
            <a:endParaRPr dirty="0">
              <a:latin typeface="Arial"/>
              <a:ea typeface="Arial"/>
              <a:cs typeface="Arial"/>
              <a:sym typeface="Arial"/>
            </a:endParaRPr>
          </a:p>
          <a:p>
            <a:pPr marL="457200" lvl="0" indent="0" algn="l" rtl="0">
              <a:lnSpc>
                <a:spcPct val="95000"/>
              </a:lnSpc>
              <a:spcBef>
                <a:spcPts val="1200"/>
              </a:spcBef>
              <a:spcAft>
                <a:spcPts val="0"/>
              </a:spcAft>
              <a:buNone/>
            </a:pPr>
            <a:endParaRPr dirty="0">
              <a:latin typeface="Arial"/>
              <a:ea typeface="Arial"/>
              <a:cs typeface="Arial"/>
              <a:sym typeface="Arial"/>
            </a:endParaRPr>
          </a:p>
          <a:p>
            <a:pPr marL="0" lvl="0" indent="0" algn="l" rtl="0">
              <a:lnSpc>
                <a:spcPct val="95000"/>
              </a:lnSpc>
              <a:spcBef>
                <a:spcPts val="1200"/>
              </a:spcBef>
              <a:spcAft>
                <a:spcPts val="1200"/>
              </a:spcAft>
              <a:buNone/>
            </a:pP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8"/>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Conclusion</a:t>
            </a:r>
            <a:endParaRPr/>
          </a:p>
        </p:txBody>
      </p:sp>
      <p:sp>
        <p:nvSpPr>
          <p:cNvPr id="161" name="Google Shape;161;p28"/>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Client has reviewed and approved the current direction for the project. Semester 1 established a clear and adaptable system design that will guide implementation and refinement in Semester 2 and the final product. Throughout this semester clear design and system vision has been established.</a:t>
            </a:r>
            <a:br>
              <a:rPr lang="en-GB"/>
            </a:br>
            <a:endParaRPr/>
          </a:p>
          <a:p>
            <a:pPr marL="0" lvl="0" indent="0" algn="l" rtl="0">
              <a:spcBef>
                <a:spcPts val="1200"/>
              </a:spcBef>
              <a:spcAft>
                <a:spcPts val="12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sz="2800"/>
              <a:t>Overview of Project and Aims</a:t>
            </a:r>
            <a:endParaRPr/>
          </a:p>
        </p:txBody>
      </p:sp>
      <p:sp>
        <p:nvSpPr>
          <p:cNvPr id="75" name="Google Shape;75;p15"/>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Online, team-based educational game</a:t>
            </a:r>
            <a:endParaRPr/>
          </a:p>
          <a:p>
            <a:pPr marL="457200" lvl="0" indent="-342900" algn="l" rtl="0">
              <a:spcBef>
                <a:spcPts val="0"/>
              </a:spcBef>
              <a:spcAft>
                <a:spcPts val="0"/>
              </a:spcAft>
              <a:buSzPts val="1800"/>
              <a:buChar char="●"/>
            </a:pPr>
            <a:r>
              <a:rPr lang="en-GB"/>
              <a:t>Designed for classroom and outreach environments</a:t>
            </a:r>
            <a:endParaRPr/>
          </a:p>
          <a:p>
            <a:pPr marL="457200" lvl="0" indent="-342900" algn="l" rtl="0">
              <a:spcBef>
                <a:spcPts val="0"/>
              </a:spcBef>
              <a:spcAft>
                <a:spcPts val="0"/>
              </a:spcAft>
              <a:buSzPts val="1800"/>
              <a:buChar char="●"/>
            </a:pPr>
            <a:r>
              <a:rPr lang="en-GB"/>
              <a:t>Encourages engagement through competition</a:t>
            </a:r>
            <a:endParaRPr/>
          </a:p>
          <a:p>
            <a:pPr marL="457200" lvl="0" indent="-342900" algn="l" rtl="0">
              <a:spcBef>
                <a:spcPts val="0"/>
              </a:spcBef>
              <a:spcAft>
                <a:spcPts val="0"/>
              </a:spcAft>
              <a:buSzPts val="1800"/>
              <a:buChar char="●"/>
            </a:pPr>
            <a:r>
              <a:rPr lang="en-GB"/>
              <a:t>Learning content delivered through questions and mini-games</a:t>
            </a:r>
            <a:endParaRPr/>
          </a:p>
          <a:p>
            <a:pPr marL="457200" lvl="0" indent="0" algn="l" rtl="0">
              <a:spcBef>
                <a:spcPts val="1200"/>
              </a:spcBef>
              <a:spcAft>
                <a:spcPts val="0"/>
              </a:spcAft>
              <a:buNone/>
            </a:pPr>
            <a:endParaRPr/>
          </a:p>
          <a:p>
            <a:pPr marL="457200" lvl="0" indent="0" algn="l" rtl="0">
              <a:spcBef>
                <a:spcPts val="1200"/>
              </a:spcBef>
              <a:spcAft>
                <a:spcPts val="1200"/>
              </a:spcAft>
              <a:buNone/>
            </a:pPr>
            <a:endParaRPr/>
          </a:p>
        </p:txBody>
      </p:sp>
      <p:pic>
        <p:nvPicPr>
          <p:cNvPr id="76" name="Google Shape;76;p15" title="Untitled diagram-2026-01-08-215503.png"/>
          <p:cNvPicPr preferRelativeResize="0"/>
          <p:nvPr/>
        </p:nvPicPr>
        <p:blipFill>
          <a:blip r:embed="rId3">
            <a:alphaModFix/>
          </a:blip>
          <a:stretch>
            <a:fillRect/>
          </a:stretch>
        </p:blipFill>
        <p:spPr>
          <a:xfrm>
            <a:off x="741988" y="3422502"/>
            <a:ext cx="7660027" cy="561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Core Requirements</a:t>
            </a:r>
            <a:endParaRPr/>
          </a:p>
        </p:txBody>
      </p:sp>
      <p:sp>
        <p:nvSpPr>
          <p:cNvPr id="82" name="Google Shape;82;p16"/>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Accessible and intuitive (no prior training required)</a:t>
            </a:r>
            <a:endParaRPr/>
          </a:p>
          <a:p>
            <a:pPr marL="457200" lvl="0" indent="-342900" algn="l" rtl="0">
              <a:spcBef>
                <a:spcPts val="0"/>
              </a:spcBef>
              <a:spcAft>
                <a:spcPts val="0"/>
              </a:spcAft>
              <a:buSzPts val="1800"/>
              <a:buChar char="●"/>
            </a:pPr>
            <a:r>
              <a:rPr lang="en-GB"/>
              <a:t>Secure and private (suitable for minors)</a:t>
            </a:r>
            <a:endParaRPr/>
          </a:p>
          <a:p>
            <a:pPr marL="457200" lvl="0" indent="-342900" algn="l" rtl="0">
              <a:spcBef>
                <a:spcPts val="0"/>
              </a:spcBef>
              <a:spcAft>
                <a:spcPts val="0"/>
              </a:spcAft>
              <a:buSzPts val="1800"/>
              <a:buChar char="●"/>
            </a:pPr>
            <a:r>
              <a:rPr lang="en-GB"/>
              <a:t>Flexible for different subjects and class sizes</a:t>
            </a:r>
            <a:endParaRPr/>
          </a:p>
          <a:p>
            <a:pPr marL="457200" lvl="0" indent="-342900" algn="l" rtl="0">
              <a:spcBef>
                <a:spcPts val="0"/>
              </a:spcBef>
              <a:spcAft>
                <a:spcPts val="0"/>
              </a:spcAft>
              <a:buSzPts val="1800"/>
              <a:buChar char="●"/>
            </a:pPr>
            <a:r>
              <a:rPr lang="en-GB"/>
              <a:t>Smooth performance on low-spec school hardware</a:t>
            </a:r>
            <a:endParaRPr/>
          </a:p>
          <a:p>
            <a:pPr marL="457200" lvl="0" indent="-342900" algn="l" rtl="0">
              <a:spcBef>
                <a:spcPts val="0"/>
              </a:spcBef>
              <a:spcAft>
                <a:spcPts val="0"/>
              </a:spcAft>
              <a:buSzPts val="1800"/>
              <a:buChar char="●"/>
            </a:pPr>
            <a:r>
              <a:rPr lang="en-GB"/>
              <a:t>Minimal data storage</a:t>
            </a:r>
            <a:endParaRPr/>
          </a:p>
          <a:p>
            <a:pPr marL="45720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83" name="Google Shape;83;p16" title="Untitled diagram-2026-01-08-220000.png"/>
          <p:cNvPicPr preferRelativeResize="0"/>
          <p:nvPr/>
        </p:nvPicPr>
        <p:blipFill>
          <a:blip r:embed="rId3">
            <a:alphaModFix/>
          </a:blip>
          <a:stretch>
            <a:fillRect/>
          </a:stretch>
        </p:blipFill>
        <p:spPr>
          <a:xfrm>
            <a:off x="1020950" y="3563049"/>
            <a:ext cx="7102100" cy="1005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Proposed Game Flow (How the game works)</a:t>
            </a:r>
            <a:endParaRPr/>
          </a:p>
        </p:txBody>
      </p:sp>
      <p:sp>
        <p:nvSpPr>
          <p:cNvPr id="89" name="Google Shape;89;p17"/>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Two (or more) teams compete in timed rounds</a:t>
            </a:r>
            <a:endParaRPr/>
          </a:p>
          <a:p>
            <a:pPr marL="457200" lvl="0" indent="-342900" algn="l" rtl="0">
              <a:spcBef>
                <a:spcPts val="0"/>
              </a:spcBef>
              <a:spcAft>
                <a:spcPts val="0"/>
              </a:spcAft>
              <a:buSzPts val="1800"/>
              <a:buChar char="●"/>
            </a:pPr>
            <a:r>
              <a:rPr lang="en-GB"/>
              <a:t>Answer questions and complete mini-games to earn points</a:t>
            </a:r>
            <a:endParaRPr/>
          </a:p>
          <a:p>
            <a:pPr marL="457200" lvl="0" indent="-342900" algn="l" rtl="0">
              <a:spcBef>
                <a:spcPts val="0"/>
              </a:spcBef>
              <a:spcAft>
                <a:spcPts val="0"/>
              </a:spcAft>
              <a:buSzPts val="1800"/>
              <a:buChar char="●"/>
            </a:pPr>
            <a:r>
              <a:rPr lang="en-GB"/>
              <a:t>AI-generated challenges add variety and adaptability</a:t>
            </a:r>
            <a:endParaRPr/>
          </a:p>
          <a:p>
            <a:pPr marL="457200" lvl="0" indent="-342900" algn="l" rtl="0">
              <a:spcBef>
                <a:spcPts val="0"/>
              </a:spcBef>
              <a:spcAft>
                <a:spcPts val="0"/>
              </a:spcAft>
              <a:buSzPts val="1800"/>
              <a:buChar char="●"/>
            </a:pPr>
            <a:r>
              <a:rPr lang="en-GB"/>
              <a:t>Optional mini-games provide bonuses or penalties</a:t>
            </a:r>
            <a:endParaRPr/>
          </a:p>
          <a:p>
            <a:pPr marL="457200" lvl="0" indent="-342900" algn="l" rtl="0">
              <a:spcBef>
                <a:spcPts val="0"/>
              </a:spcBef>
              <a:spcAft>
                <a:spcPts val="0"/>
              </a:spcAft>
              <a:buSzPts val="1800"/>
              <a:buChar char="●"/>
            </a:pPr>
            <a:r>
              <a:rPr lang="en-GB"/>
              <a:t>Teachers can manage sessions and content</a:t>
            </a:r>
            <a:endParaRPr/>
          </a:p>
          <a:p>
            <a:pPr marL="45720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90" name="Google Shape;90;p17" title="Untitled diagram-2026-01-08-220431.png"/>
          <p:cNvPicPr preferRelativeResize="0"/>
          <p:nvPr/>
        </p:nvPicPr>
        <p:blipFill>
          <a:blip r:embed="rId3">
            <a:alphaModFix/>
          </a:blip>
          <a:stretch>
            <a:fillRect/>
          </a:stretch>
        </p:blipFill>
        <p:spPr>
          <a:xfrm>
            <a:off x="660163" y="3647726"/>
            <a:ext cx="7823677" cy="588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Questionnaires &amp; AI Integration</a:t>
            </a:r>
            <a:endParaRPr/>
          </a:p>
        </p:txBody>
      </p:sp>
      <p:sp>
        <p:nvSpPr>
          <p:cNvPr id="96" name="Google Shape;96;p18"/>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Core learning delivered through questionnaires</a:t>
            </a:r>
            <a:endParaRPr/>
          </a:p>
          <a:p>
            <a:pPr marL="457200" lvl="0" indent="-342900" algn="l" rtl="0">
              <a:spcBef>
                <a:spcPts val="0"/>
              </a:spcBef>
              <a:spcAft>
                <a:spcPts val="0"/>
              </a:spcAft>
              <a:buSzPts val="1800"/>
              <a:buChar char="●"/>
            </a:pPr>
            <a:r>
              <a:rPr lang="en-GB"/>
              <a:t>Questions generated using an AI model</a:t>
            </a:r>
            <a:endParaRPr/>
          </a:p>
          <a:p>
            <a:pPr marL="457200" lvl="0" indent="-342900" algn="l" rtl="0">
              <a:spcBef>
                <a:spcPts val="0"/>
              </a:spcBef>
              <a:spcAft>
                <a:spcPts val="0"/>
              </a:spcAft>
              <a:buSzPts val="1800"/>
              <a:buChar char="●"/>
            </a:pPr>
            <a:r>
              <a:rPr lang="en-GB"/>
              <a:t>Educators can refine or customise questions</a:t>
            </a:r>
            <a:endParaRPr/>
          </a:p>
          <a:p>
            <a:pPr marL="457200" lvl="0" indent="-342900" algn="l" rtl="0">
              <a:spcBef>
                <a:spcPts val="0"/>
              </a:spcBef>
              <a:spcAft>
                <a:spcPts val="0"/>
              </a:spcAft>
              <a:buSzPts val="1800"/>
              <a:buChar char="●"/>
            </a:pPr>
            <a:r>
              <a:rPr lang="en-GB"/>
              <a:t>Supports multiple subjects and difficulty levels</a:t>
            </a:r>
            <a:endParaRPr/>
          </a:p>
          <a:p>
            <a:pPr marL="457200" lvl="0" indent="-342900" algn="l" rtl="0">
              <a:spcBef>
                <a:spcPts val="0"/>
              </a:spcBef>
              <a:spcAft>
                <a:spcPts val="0"/>
              </a:spcAft>
              <a:buSzPts val="1800"/>
              <a:buChar char="●"/>
            </a:pPr>
            <a:r>
              <a:rPr lang="en-GB"/>
              <a:t>Allows adaptability across different classes</a:t>
            </a:r>
            <a:endParaRPr/>
          </a:p>
          <a:p>
            <a:pPr marL="0" lvl="0" indent="0" algn="l" rtl="0">
              <a:spcBef>
                <a:spcPts val="1200"/>
              </a:spcBef>
              <a:spcAft>
                <a:spcPts val="120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Mini-Games System</a:t>
            </a:r>
            <a:endParaRPr/>
          </a:p>
        </p:txBody>
      </p:sp>
      <p:sp>
        <p:nvSpPr>
          <p:cNvPr id="102" name="Google Shape;102;p19"/>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Designed to:</a:t>
            </a:r>
            <a:br>
              <a:rPr lang="en-GB"/>
            </a:br>
            <a:r>
              <a:rPr lang="en-GB"/>
              <a:t>- Reward correct answers</a:t>
            </a:r>
            <a:br>
              <a:rPr lang="en-GB"/>
            </a:br>
            <a:r>
              <a:rPr lang="en-GB"/>
              <a:t>- Provide bonus points</a:t>
            </a:r>
            <a:endParaRPr/>
          </a:p>
          <a:p>
            <a:pPr marL="457200" lvl="0" indent="-342900" algn="l" rtl="0">
              <a:spcBef>
                <a:spcPts val="0"/>
              </a:spcBef>
              <a:spcAft>
                <a:spcPts val="0"/>
              </a:spcAft>
              <a:buSzPts val="1800"/>
              <a:buChar char="●"/>
            </a:pPr>
            <a:r>
              <a:rPr lang="en-GB"/>
              <a:t>Apply temporary advantages or penalties</a:t>
            </a:r>
            <a:endParaRPr/>
          </a:p>
          <a:p>
            <a:pPr marL="457200" lvl="0" indent="-342900" algn="l" rtl="0">
              <a:spcBef>
                <a:spcPts val="0"/>
              </a:spcBef>
              <a:spcAft>
                <a:spcPts val="0"/>
              </a:spcAft>
              <a:buSzPts val="1800"/>
              <a:buChar char="●"/>
            </a:pPr>
            <a:r>
              <a:rPr lang="en-GB"/>
              <a:t>Keeps students engaged and competitive</a:t>
            </a:r>
            <a:endParaRPr/>
          </a:p>
          <a:p>
            <a:pPr marL="457200" lvl="0" indent="-342900" algn="l" rtl="0">
              <a:spcBef>
                <a:spcPts val="0"/>
              </a:spcBef>
              <a:spcAft>
                <a:spcPts val="0"/>
              </a:spcAft>
              <a:buSzPts val="1800"/>
              <a:buChar char="●"/>
            </a:pPr>
            <a:r>
              <a:rPr lang="en-GB"/>
              <a:t>Mini-games are intentionally small to ensure smooth performance</a:t>
            </a:r>
            <a:endParaRPr/>
          </a:p>
          <a:p>
            <a:pPr marL="0" lvl="0" indent="0" algn="l" rtl="0">
              <a:spcBef>
                <a:spcPts val="1200"/>
              </a:spcBef>
              <a:spcAft>
                <a:spcPts val="120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07" name="Google Shape;107;p20" title="image.png"/>
          <p:cNvPicPr preferRelativeResize="0"/>
          <p:nvPr/>
        </p:nvPicPr>
        <p:blipFill>
          <a:blip r:embed="rId3">
            <a:alphaModFix/>
          </a:blip>
          <a:stretch>
            <a:fillRect/>
          </a:stretch>
        </p:blipFill>
        <p:spPr>
          <a:xfrm>
            <a:off x="332100" y="281575"/>
            <a:ext cx="4589475" cy="3523401"/>
          </a:xfrm>
          <a:prstGeom prst="rect">
            <a:avLst/>
          </a:prstGeom>
          <a:noFill/>
          <a:ln>
            <a:noFill/>
          </a:ln>
        </p:spPr>
      </p:pic>
      <p:pic>
        <p:nvPicPr>
          <p:cNvPr id="108" name="Google Shape;108;p20" title="image (1).png"/>
          <p:cNvPicPr preferRelativeResize="0"/>
          <p:nvPr/>
        </p:nvPicPr>
        <p:blipFill>
          <a:blip r:embed="rId4">
            <a:alphaModFix/>
          </a:blip>
          <a:stretch>
            <a:fillRect/>
          </a:stretch>
        </p:blipFill>
        <p:spPr>
          <a:xfrm>
            <a:off x="5289625" y="1087151"/>
            <a:ext cx="3468576" cy="3681725"/>
          </a:xfrm>
          <a:prstGeom prst="rect">
            <a:avLst/>
          </a:prstGeom>
          <a:noFill/>
          <a:ln>
            <a:noFill/>
          </a:ln>
        </p:spPr>
      </p:pic>
      <p:sp>
        <p:nvSpPr>
          <p:cNvPr id="109" name="Google Shape;109;p20"/>
          <p:cNvSpPr txBox="1"/>
          <p:nvPr/>
        </p:nvSpPr>
        <p:spPr>
          <a:xfrm>
            <a:off x="5980850" y="389400"/>
            <a:ext cx="3504600" cy="53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1"/>
                </a:solidFill>
                <a:latin typeface="Roboto"/>
                <a:ea typeface="Roboto"/>
                <a:cs typeface="Roboto"/>
                <a:sym typeface="Roboto"/>
              </a:rPr>
              <a:t>Mini Game Example:</a:t>
            </a:r>
            <a:endParaRPr sz="1800">
              <a:solidFill>
                <a:schemeClr val="dk1"/>
              </a:solidFill>
              <a:latin typeface="Roboto"/>
              <a:ea typeface="Roboto"/>
              <a:cs typeface="Roboto"/>
              <a:sym typeface="Roboto"/>
            </a:endParaRPr>
          </a:p>
        </p:txBody>
      </p:sp>
      <p:sp>
        <p:nvSpPr>
          <p:cNvPr id="110" name="Google Shape;110;p20"/>
          <p:cNvSpPr txBox="1"/>
          <p:nvPr/>
        </p:nvSpPr>
        <p:spPr>
          <a:xfrm>
            <a:off x="224200" y="4127600"/>
            <a:ext cx="4972200" cy="53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dk1"/>
                </a:solidFill>
                <a:latin typeface="Roboto"/>
                <a:ea typeface="Roboto"/>
                <a:cs typeface="Roboto"/>
                <a:sym typeface="Roboto"/>
              </a:rPr>
              <a:t>Cyber Worm is a grid-based, snake-style mini-game designed to reinforce learning through interactive gameplay.</a:t>
            </a:r>
            <a:endParaRPr sz="1300">
              <a:solidFill>
                <a:schemeClr val="dk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21" title="594FCBA1-5322-441B-B4A7-1A9326EF2DA3.jpeg"/>
          <p:cNvPicPr preferRelativeResize="0"/>
          <p:nvPr/>
        </p:nvPicPr>
        <p:blipFill>
          <a:blip r:embed="rId3">
            <a:alphaModFix/>
          </a:blip>
          <a:stretch>
            <a:fillRect/>
          </a:stretch>
        </p:blipFill>
        <p:spPr>
          <a:xfrm>
            <a:off x="5206988" y="524200"/>
            <a:ext cx="3645624" cy="3824927"/>
          </a:xfrm>
          <a:prstGeom prst="rect">
            <a:avLst/>
          </a:prstGeom>
          <a:noFill/>
          <a:ln>
            <a:noFill/>
          </a:ln>
        </p:spPr>
      </p:pic>
      <p:pic>
        <p:nvPicPr>
          <p:cNvPr id="116" name="Google Shape;116;p21" title="image (2).png"/>
          <p:cNvPicPr preferRelativeResize="0"/>
          <p:nvPr/>
        </p:nvPicPr>
        <p:blipFill>
          <a:blip r:embed="rId4">
            <a:alphaModFix/>
          </a:blip>
          <a:stretch>
            <a:fillRect/>
          </a:stretch>
        </p:blipFill>
        <p:spPr>
          <a:xfrm>
            <a:off x="1485900" y="1524325"/>
            <a:ext cx="3440649" cy="3364551"/>
          </a:xfrm>
          <a:prstGeom prst="rect">
            <a:avLst/>
          </a:prstGeom>
          <a:noFill/>
          <a:ln>
            <a:noFill/>
          </a:ln>
        </p:spPr>
      </p:pic>
      <p:sp>
        <p:nvSpPr>
          <p:cNvPr id="117" name="Google Shape;117;p21"/>
          <p:cNvSpPr txBox="1"/>
          <p:nvPr/>
        </p:nvSpPr>
        <p:spPr>
          <a:xfrm>
            <a:off x="418050" y="391575"/>
            <a:ext cx="4381500" cy="9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dk1"/>
                </a:solidFill>
                <a:latin typeface="Roboto"/>
                <a:ea typeface="Roboto"/>
                <a:cs typeface="Roboto"/>
                <a:sym typeface="Roboto"/>
              </a:rPr>
              <a:t> It is integrated into the Capture the Flag system as a short challenge that appears between questionnaire rounds, where player performance can influence team scores or provide temporary advantages.</a:t>
            </a:r>
            <a:endParaRPr sz="2000">
              <a:solidFill>
                <a:schemeClr val="dk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1544</Words>
  <Application>Microsoft Office PowerPoint</Application>
  <PresentationFormat>On-screen Show (16:9)</PresentationFormat>
  <Paragraphs>158</Paragraphs>
  <Slides>25</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Roboto</vt:lpstr>
      <vt:lpstr>Roboto Slab</vt:lpstr>
      <vt:lpstr>Marina</vt:lpstr>
      <vt:lpstr>Capture the flag</vt:lpstr>
      <vt:lpstr>What is Capture the flag?  What will this presentation entail?</vt:lpstr>
      <vt:lpstr>Overview of Project and Aims</vt:lpstr>
      <vt:lpstr>Core Requirements</vt:lpstr>
      <vt:lpstr>Proposed Game Flow (How the game works)</vt:lpstr>
      <vt:lpstr>Questionnaires &amp; AI Integration</vt:lpstr>
      <vt:lpstr>Mini-Games System</vt:lpstr>
      <vt:lpstr>PowerPoint Presentation</vt:lpstr>
      <vt:lpstr>PowerPoint Presentation</vt:lpstr>
      <vt:lpstr>PowerPoint Presentation</vt:lpstr>
      <vt:lpstr>PowerPoint Presentation</vt:lpstr>
      <vt:lpstr>UI Design (Initial Concept)</vt:lpstr>
      <vt:lpstr>PowerPoint Presentation</vt:lpstr>
      <vt:lpstr>UI Design (Refined Vision)</vt:lpstr>
      <vt:lpstr>PowerPoint Presentation</vt:lpstr>
      <vt:lpstr>Technical Direction</vt:lpstr>
      <vt:lpstr>Data Architecture &amp; Management</vt:lpstr>
      <vt:lpstr>Security &amp; Hosting</vt:lpstr>
      <vt:lpstr>Logic Implementation</vt:lpstr>
      <vt:lpstr>Ed’s Cyber Worm Game</vt:lpstr>
      <vt:lpstr>PowerPoint Presentation</vt:lpstr>
      <vt:lpstr>PowerPoint Presentation</vt:lpstr>
      <vt:lpstr>PowerPoint Presentation</vt:lpstr>
      <vt:lpstr>Next Steps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Edward Hadnett</dc:creator>
  <cp:lastModifiedBy>Edward Hadnett</cp:lastModifiedBy>
  <cp:revision>11</cp:revision>
  <dcterms:modified xsi:type="dcterms:W3CDTF">2026-01-14T00:34:42Z</dcterms:modified>
</cp:coreProperties>
</file>